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79" r:id="rId3"/>
    <p:sldId id="265" r:id="rId4"/>
    <p:sldId id="281" r:id="rId5"/>
    <p:sldId id="282" r:id="rId6"/>
    <p:sldId id="283" r:id="rId7"/>
    <p:sldId id="285" r:id="rId8"/>
    <p:sldId id="284" r:id="rId9"/>
    <p:sldId id="286" r:id="rId10"/>
    <p:sldId id="287" r:id="rId11"/>
    <p:sldId id="288" r:id="rId12"/>
    <p:sldId id="289" r:id="rId13"/>
    <p:sldId id="290" r:id="rId14"/>
    <p:sldId id="292" r:id="rId15"/>
    <p:sldId id="291" r:id="rId16"/>
    <p:sldId id="294" r:id="rId17"/>
    <p:sldId id="293" r:id="rId18"/>
    <p:sldId id="278" r:id="rId19"/>
    <p:sldId id="273" r:id="rId20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ED0B9"/>
    <a:srgbClr val="988CFF"/>
    <a:srgbClr val="2FBEAD"/>
    <a:srgbClr val="FF76E1"/>
    <a:srgbClr val="151A26"/>
    <a:srgbClr val="F7F3ED"/>
    <a:srgbClr val="F2EEE9"/>
    <a:srgbClr val="898989"/>
    <a:srgbClr val="1D51C8"/>
    <a:srgbClr val="50C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84E427A-3D55-4303-BF80-6455036E1DE7}" styleName="Стиль из темы 1 - акцент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Стиль из темы 1 - акцент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115" autoAdjust="0"/>
    <p:restoredTop sz="96281"/>
  </p:normalViewPr>
  <p:slideViewPr>
    <p:cSldViewPr snapToGrid="0" snapToObjects="1">
      <p:cViewPr varScale="1">
        <p:scale>
          <a:sx n="82" d="100"/>
          <a:sy n="82" d="100"/>
        </p:scale>
        <p:origin x="485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46D225-BCF5-4133-A230-F28E5DFD7A64}" type="datetimeFigureOut">
              <a:rPr lang="ru-RU" smtClean="0"/>
              <a:t>28.07.2023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5399F4-E18E-4B34-B82B-45A325FC84A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495091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hyperlink" Target="https://ru.linkedin.com/company/artificial-intelligence-research-institute" TargetMode="External"/><Relationship Id="rId18" Type="http://schemas.openxmlformats.org/officeDocument/2006/relationships/image" Target="../media/image2.svg"/><Relationship Id="rId3" Type="http://schemas.openxmlformats.org/officeDocument/2006/relationships/image" Target="../media/image27.png"/><Relationship Id="rId7" Type="http://schemas.openxmlformats.org/officeDocument/2006/relationships/image" Target="../media/image30.svg"/><Relationship Id="rId12" Type="http://schemas.openxmlformats.org/officeDocument/2006/relationships/image" Target="../media/image34.svg"/><Relationship Id="rId17" Type="http://schemas.openxmlformats.org/officeDocument/2006/relationships/image" Target="../media/image1.png"/><Relationship Id="rId2" Type="http://schemas.openxmlformats.org/officeDocument/2006/relationships/hyperlink" Target="https://www.youtube.com/c/AIRIInstitute" TargetMode="External"/><Relationship Id="rId16" Type="http://schemas.openxmlformats.org/officeDocument/2006/relationships/image" Target="../media/image36.sv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9.png"/><Relationship Id="rId11" Type="http://schemas.openxmlformats.org/officeDocument/2006/relationships/image" Target="../media/image33.png"/><Relationship Id="rId5" Type="http://schemas.openxmlformats.org/officeDocument/2006/relationships/hyperlink" Target="https://t.me/airi_research_institute" TargetMode="External"/><Relationship Id="rId15" Type="http://schemas.openxmlformats.org/officeDocument/2006/relationships/image" Target="../media/image35.png"/><Relationship Id="rId10" Type="http://schemas.openxmlformats.org/officeDocument/2006/relationships/hyperlink" Target="https://twitter.com/AIRI_inst" TargetMode="External"/><Relationship Id="rId19" Type="http://schemas.openxmlformats.org/officeDocument/2006/relationships/image" Target="../media/image37.png"/><Relationship Id="rId4" Type="http://schemas.openxmlformats.org/officeDocument/2006/relationships/image" Target="../media/image28.svg"/><Relationship Id="rId9" Type="http://schemas.openxmlformats.org/officeDocument/2006/relationships/image" Target="../media/image32.svg"/><Relationship Id="rId14" Type="http://schemas.openxmlformats.org/officeDocument/2006/relationships/hyperlink" Target="https://vk.com/airi_institute" TargetMode="Externa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1">
    <p:bg>
      <p:bgPr>
        <a:solidFill>
          <a:srgbClr val="F7F3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7E898C7-3BF1-0C4C-B83F-FF3D99D27A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98278" y="703612"/>
            <a:ext cx="2010092" cy="61221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C0ACD45-8372-C044-8F11-8F689EDD461C}"/>
              </a:ext>
            </a:extLst>
          </p:cNvPr>
          <p:cNvSpPr txBox="1"/>
          <p:nvPr userDrawn="1"/>
        </p:nvSpPr>
        <p:spPr>
          <a:xfrm>
            <a:off x="695325" y="-737435"/>
            <a:ext cx="997068" cy="153888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r>
              <a:rPr lang="ru-RU" sz="1000" spc="70" dirty="0"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ИНСТРУКЦИИ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26A1D21-58AF-684B-A334-AD01D299015A}"/>
              </a:ext>
            </a:extLst>
          </p:cNvPr>
          <p:cNvSpPr txBox="1"/>
          <p:nvPr userDrawn="1"/>
        </p:nvSpPr>
        <p:spPr>
          <a:xfrm>
            <a:off x="3575720" y="-737435"/>
            <a:ext cx="3636442" cy="15388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ru-RU" sz="1000" dirty="0"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Вариант обложки 1</a:t>
            </a:r>
          </a:p>
        </p:txBody>
      </p:sp>
      <p:sp>
        <p:nvSpPr>
          <p:cNvPr id="18" name="Заголовок 1">
            <a:extLst>
              <a:ext uri="{FF2B5EF4-FFF2-40B4-BE49-F238E27FC236}">
                <a16:creationId xmlns:a16="http://schemas.microsoft.com/office/drawing/2014/main" id="{076D9DBE-BCEC-8342-925E-232CA137D7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5325" y="2070100"/>
            <a:ext cx="6632575" cy="2476188"/>
          </a:xfrm>
          <a:prstGeom prst="rect">
            <a:avLst/>
          </a:prstGeom>
        </p:spPr>
        <p:txBody>
          <a:bodyPr lIns="0" tIns="0" rIns="0" bIns="0" anchor="b"/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4000" spc="0" baseline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defRPr>
            </a:lvl1pPr>
          </a:lstStyle>
          <a:p>
            <a:endParaRPr lang="ru-RU" dirty="0"/>
          </a:p>
        </p:txBody>
      </p:sp>
      <p:sp>
        <p:nvSpPr>
          <p:cNvPr id="19" name="Текст 7">
            <a:extLst>
              <a:ext uri="{FF2B5EF4-FFF2-40B4-BE49-F238E27FC236}">
                <a16:creationId xmlns:a16="http://schemas.microsoft.com/office/drawing/2014/main" id="{6141876E-A9E3-464E-9E9D-7BAC698B46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5324" y="5147900"/>
            <a:ext cx="5400676" cy="369332"/>
          </a:xfrm>
          <a:prstGeom prst="rect">
            <a:avLst/>
          </a:prstGeom>
        </p:spPr>
        <p:txBody>
          <a:bodyPr wrap="square" lIns="0" tIns="0" rIns="0" bIns="0" anchor="b">
            <a:noAutofit/>
          </a:bodyPr>
          <a:lstStyle>
            <a:lvl1pPr marL="0" indent="0">
              <a:buNone/>
              <a:defRPr sz="200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defRPr>
            </a:lvl1pPr>
          </a:lstStyle>
          <a:p>
            <a:pPr lvl="0"/>
            <a:r>
              <a:rPr lang="ru-RU" dirty="0"/>
              <a:t>Имя спикера</a:t>
            </a:r>
          </a:p>
        </p:txBody>
      </p:sp>
      <p:sp>
        <p:nvSpPr>
          <p:cNvPr id="20" name="Текст 7">
            <a:extLst>
              <a:ext uri="{FF2B5EF4-FFF2-40B4-BE49-F238E27FC236}">
                <a16:creationId xmlns:a16="http://schemas.microsoft.com/office/drawing/2014/main" id="{DB4B7830-9373-F247-85A2-E2D52681826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5324" y="5661248"/>
            <a:ext cx="5400676" cy="1938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defRPr>
            </a:lvl1pPr>
          </a:lstStyle>
          <a:p>
            <a:pPr lvl="0"/>
            <a:r>
              <a:rPr lang="ru-RU" dirty="0"/>
              <a:t>Должность</a:t>
            </a:r>
          </a:p>
        </p:txBody>
      </p: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8F6FC443-C8DF-1445-BF6A-21CF037EB71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24946" y="728664"/>
            <a:ext cx="4168776" cy="1512863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BD1A0A07-D513-BE4F-936C-1074A229C015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327899" y="2640417"/>
            <a:ext cx="4168775" cy="1507258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8F8E251-A5F7-EF4B-A131-927274BA3398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327899" y="4546289"/>
            <a:ext cx="4168775" cy="1507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501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">
    <p:bg>
      <p:bgPr>
        <a:solidFill>
          <a:srgbClr val="F2EE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AA7BDEA-90A6-5245-A4E9-3983F3ABB61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2920704"/>
            <a:ext cx="12196018" cy="39372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0C35CB8-5F85-0E47-9DDC-05BBC997DD35}"/>
              </a:ext>
            </a:extLst>
          </p:cNvPr>
          <p:cNvSpPr txBox="1"/>
          <p:nvPr userDrawn="1"/>
        </p:nvSpPr>
        <p:spPr>
          <a:xfrm>
            <a:off x="3575720" y="-737435"/>
            <a:ext cx="3888432" cy="30777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ru-RU" sz="1000" dirty="0"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Разделитель с названием раздела.</a:t>
            </a:r>
          </a:p>
          <a:p>
            <a:r>
              <a:rPr lang="ru-RU" sz="1000" dirty="0"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Номер раздела можно указать по желанию</a:t>
            </a:r>
            <a:r>
              <a:rPr lang="ru-RU" sz="1000" dirty="0"/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D66E28-9C6B-FB41-BAA0-3BE16871A083}"/>
              </a:ext>
            </a:extLst>
          </p:cNvPr>
          <p:cNvSpPr txBox="1"/>
          <p:nvPr userDrawn="1"/>
        </p:nvSpPr>
        <p:spPr>
          <a:xfrm>
            <a:off x="695325" y="-737435"/>
            <a:ext cx="997068" cy="153888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r>
              <a:rPr lang="ru-RU" sz="1000" spc="70" dirty="0"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rPr>
              <a:t>ИНСТРУКЦИИ</a:t>
            </a:r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A0D547A7-74D3-8B4D-968E-89B4213674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5" y="3059668"/>
            <a:ext cx="8262407" cy="738664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4800" spc="0" baseline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defRPr>
            </a:lvl1pPr>
          </a:lstStyle>
          <a:p>
            <a:r>
              <a:rPr lang="en-US" dirty="0"/>
              <a:t>Section title</a:t>
            </a:r>
            <a:endParaRPr lang="ru-RU" dirty="0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0EDA658A-DE80-E242-BFAA-3CC40A9E97D6}"/>
              </a:ext>
            </a:extLst>
          </p:cNvPr>
          <p:cNvSpPr/>
          <p:nvPr userDrawn="1"/>
        </p:nvSpPr>
        <p:spPr>
          <a:xfrm>
            <a:off x="695325" y="2504682"/>
            <a:ext cx="1676741" cy="108000"/>
          </a:xfrm>
          <a:prstGeom prst="rect">
            <a:avLst/>
          </a:prstGeom>
          <a:solidFill>
            <a:srgbClr val="3ED0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ru-RU" sz="1200" dirty="0"/>
          </a:p>
        </p:txBody>
      </p:sp>
      <p:sp>
        <p:nvSpPr>
          <p:cNvPr id="14" name="Текст 3">
            <a:extLst>
              <a:ext uri="{FF2B5EF4-FFF2-40B4-BE49-F238E27FC236}">
                <a16:creationId xmlns:a16="http://schemas.microsoft.com/office/drawing/2014/main" id="{FC3E20A1-E411-114A-A834-157B5420DFE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5325" y="728663"/>
            <a:ext cx="1676741" cy="1387423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>
              <a:buNone/>
              <a:defRPr sz="1200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01</a:t>
            </a:r>
            <a:endParaRPr lang="ru-R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1168318-8DAB-FF4F-80C1-E05F7CF9DEA8}"/>
              </a:ext>
            </a:extLst>
          </p:cNvPr>
          <p:cNvSpPr txBox="1"/>
          <p:nvPr userDrawn="1"/>
        </p:nvSpPr>
        <p:spPr>
          <a:xfrm>
            <a:off x="6972063" y="-767580"/>
            <a:ext cx="3888432" cy="15388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ru-RU" sz="1000" dirty="0">
                <a:solidFill>
                  <a:schemeClr val="tx2">
                    <a:lumMod val="60000"/>
                    <a:lumOff val="40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Здесь разные паттерны из точек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4FC58DB-6B02-C746-948E-9E1E6F8B5BED}"/>
              </a:ext>
            </a:extLst>
          </p:cNvPr>
          <p:cNvSpPr txBox="1"/>
          <p:nvPr userDrawn="1"/>
        </p:nvSpPr>
        <p:spPr>
          <a:xfrm>
            <a:off x="12523808" y="331035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692225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ghlight (1)">
    <p:bg>
      <p:bgPr>
        <a:solidFill>
          <a:srgbClr val="3ED0B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652B1F2D-DDEE-6640-A8D2-0C1930C046BC}"/>
              </a:ext>
            </a:extLst>
          </p:cNvPr>
          <p:cNvSpPr/>
          <p:nvPr userDrawn="1"/>
        </p:nvSpPr>
        <p:spPr>
          <a:xfrm>
            <a:off x="695325" y="728663"/>
            <a:ext cx="1676741" cy="10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ru-RU" sz="1200" dirty="0"/>
          </a:p>
        </p:txBody>
      </p:sp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98F0395A-94B1-FF4D-98E5-7CF5C82CF1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5" y="1253331"/>
            <a:ext cx="8125290" cy="4351338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ru-RU" sz="4800" kern="1200" spc="0" baseline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defRPr>
            </a:lvl1pPr>
          </a:lstStyle>
          <a:p>
            <a:r>
              <a:rPr lang="ru-RU" dirty="0"/>
              <a:t>Важная мысль доклада</a:t>
            </a:r>
            <a:br>
              <a:rPr lang="ru-RU" dirty="0"/>
            </a:br>
            <a:r>
              <a:rPr lang="ru-RU" dirty="0"/>
              <a:t>или цитата</a:t>
            </a:r>
            <a:r>
              <a:rPr lang="en-US" dirty="0"/>
              <a:t> </a:t>
            </a:r>
            <a:r>
              <a:rPr lang="ru-RU" dirty="0"/>
              <a:t>располагаются на этом</a:t>
            </a:r>
            <a:r>
              <a:rPr lang="en-US" dirty="0"/>
              <a:t> </a:t>
            </a:r>
            <a:r>
              <a:rPr lang="ru-RU" dirty="0"/>
              <a:t>слайде. Если ваш текст не влезает, то уменьшите его. Мини</a:t>
            </a:r>
            <a:r>
              <a:rPr lang="en-US" dirty="0"/>
              <a:t>-</a:t>
            </a:r>
            <a:r>
              <a:rPr lang="ru-RU" dirty="0" err="1"/>
              <a:t>мальный</a:t>
            </a:r>
            <a:r>
              <a:rPr lang="ru-RU" dirty="0"/>
              <a:t> размер — 32 </a:t>
            </a:r>
            <a:r>
              <a:rPr lang="en-US" dirty="0" err="1"/>
              <a:t>pt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90D2102-594D-2F47-B7FA-3EC6062B06E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92942" y="4323709"/>
            <a:ext cx="1703733" cy="1703733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F0CC7EC-A2E6-DE47-AC09-FAB07809EF9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>
            <a:off x="9959262" y="728663"/>
            <a:ext cx="1537413" cy="1546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5487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ghlight (3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652B1F2D-DDEE-6640-A8D2-0C1930C046BC}"/>
              </a:ext>
            </a:extLst>
          </p:cNvPr>
          <p:cNvSpPr/>
          <p:nvPr userDrawn="1"/>
        </p:nvSpPr>
        <p:spPr>
          <a:xfrm>
            <a:off x="695325" y="728663"/>
            <a:ext cx="1676741" cy="10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ru-RU" sz="1200" dirty="0"/>
          </a:p>
        </p:txBody>
      </p:sp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98F0395A-94B1-FF4D-98E5-7CF5C82CF1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5" y="1253331"/>
            <a:ext cx="8125290" cy="4351338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ru-RU" sz="4800" kern="1200" spc="0" baseline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defRPr>
            </a:lvl1pPr>
          </a:lstStyle>
          <a:p>
            <a:r>
              <a:rPr lang="ru-RU" dirty="0"/>
              <a:t>Важная мысль доклада</a:t>
            </a:r>
            <a:br>
              <a:rPr lang="ru-RU" dirty="0"/>
            </a:br>
            <a:r>
              <a:rPr lang="ru-RU" dirty="0"/>
              <a:t>или цитата</a:t>
            </a:r>
            <a:r>
              <a:rPr lang="en-US" dirty="0"/>
              <a:t> </a:t>
            </a:r>
            <a:r>
              <a:rPr lang="ru-RU" dirty="0"/>
              <a:t>располагаются на этом</a:t>
            </a:r>
            <a:r>
              <a:rPr lang="en-US" dirty="0"/>
              <a:t> </a:t>
            </a:r>
            <a:r>
              <a:rPr lang="ru-RU" dirty="0"/>
              <a:t>слайде. Если ваш текст не влезает, то уменьшите его. Мини</a:t>
            </a:r>
            <a:r>
              <a:rPr lang="en-US" dirty="0"/>
              <a:t>-</a:t>
            </a:r>
            <a:r>
              <a:rPr lang="ru-RU" dirty="0" err="1"/>
              <a:t>мальный</a:t>
            </a:r>
            <a:r>
              <a:rPr lang="ru-RU" dirty="0"/>
              <a:t> размер — 32 </a:t>
            </a:r>
            <a:r>
              <a:rPr lang="en-US" dirty="0" err="1"/>
              <a:t>pt</a:t>
            </a:r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7352837-A4F9-4948-9B99-072ED239C63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86999" y="4537300"/>
            <a:ext cx="1609675" cy="1604737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8E179B6-D5C5-D741-82D0-31922447A4B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>
            <a:off x="9959262" y="728663"/>
            <a:ext cx="1537413" cy="1546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8544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ghlight (2)">
    <p:bg>
      <p:bgPr>
        <a:solidFill>
          <a:srgbClr val="988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652B1F2D-DDEE-6640-A8D2-0C1930C046BC}"/>
              </a:ext>
            </a:extLst>
          </p:cNvPr>
          <p:cNvSpPr/>
          <p:nvPr userDrawn="1"/>
        </p:nvSpPr>
        <p:spPr>
          <a:xfrm>
            <a:off x="695325" y="728663"/>
            <a:ext cx="1676741" cy="108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ru-RU" sz="1200" dirty="0"/>
          </a:p>
        </p:txBody>
      </p:sp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98F0395A-94B1-FF4D-98E5-7CF5C82CF1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5" y="1253331"/>
            <a:ext cx="8125290" cy="4351338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ru-RU" sz="4800" kern="1200" spc="0" baseline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defRPr>
            </a:lvl1pPr>
          </a:lstStyle>
          <a:p>
            <a:r>
              <a:rPr lang="ru-RU" dirty="0"/>
              <a:t>Важная мысль доклада</a:t>
            </a:r>
            <a:br>
              <a:rPr lang="ru-RU" dirty="0"/>
            </a:br>
            <a:r>
              <a:rPr lang="ru-RU" dirty="0"/>
              <a:t>или цитата</a:t>
            </a:r>
            <a:r>
              <a:rPr lang="en-US" dirty="0"/>
              <a:t> </a:t>
            </a:r>
            <a:r>
              <a:rPr lang="ru-RU" dirty="0"/>
              <a:t>располагаются на этом</a:t>
            </a:r>
            <a:r>
              <a:rPr lang="en-US" dirty="0"/>
              <a:t> </a:t>
            </a:r>
            <a:r>
              <a:rPr lang="ru-RU" dirty="0"/>
              <a:t>слайде. Если ваш текст не влезает, то уменьшите его. Мини</a:t>
            </a:r>
            <a:r>
              <a:rPr lang="en-US" dirty="0"/>
              <a:t>-</a:t>
            </a:r>
            <a:r>
              <a:rPr lang="ru-RU" dirty="0" err="1"/>
              <a:t>мальный</a:t>
            </a:r>
            <a:r>
              <a:rPr lang="ru-RU" dirty="0"/>
              <a:t> размер — 32 </a:t>
            </a:r>
            <a:r>
              <a:rPr lang="en-US" dirty="0" err="1"/>
              <a:t>pt</a:t>
            </a:r>
            <a:endParaRPr lang="ru-RU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F2255D9-6FEE-6E47-8D8C-067DAF36D3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92942" y="4323709"/>
            <a:ext cx="1703733" cy="1703733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4A99DE8-8018-3E4C-A82A-74C07CF6019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>
            <a:off x="9959262" y="728663"/>
            <a:ext cx="1537413" cy="1546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8068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1 colum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548D682-3B45-7141-A25C-55E8ACF719F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576655" y="6434970"/>
            <a:ext cx="900000" cy="274113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5B86E3-8CCC-744C-92E7-3E4143E9DB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5" y="728663"/>
            <a:ext cx="10801350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2800" kern="120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defRPr>
            </a:lvl1pPr>
          </a:lstStyle>
          <a:p>
            <a:r>
              <a:rPr lang="en-US" dirty="0"/>
              <a:t>Slide title</a:t>
            </a:r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584F1E64-7AC9-344E-A810-3639DF76A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735643" y="6508134"/>
            <a:ext cx="600455" cy="123111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defPPr>
              <a:defRPr lang="ru-RU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Roboto Mono" pitchFamily="49" charset="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B144CBE-8549-0F41-A10E-99F26268CFAC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1" name="Объект 2">
            <a:extLst>
              <a:ext uri="{FF2B5EF4-FFF2-40B4-BE49-F238E27FC236}">
                <a16:creationId xmlns:a16="http://schemas.microsoft.com/office/drawing/2014/main" id="{2E23B883-50C3-134C-88BF-A7F00B8CF7B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95325" y="1809338"/>
            <a:ext cx="10801350" cy="432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lang="ru-RU" sz="1800" kern="120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defRPr>
            </a:lvl1pPr>
          </a:lstStyle>
          <a:p>
            <a:r>
              <a:rPr lang="en-US" dirty="0"/>
              <a:t>Text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559398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2 colum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5B86E3-8CCC-744C-92E7-3E4143E9DB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5" y="728663"/>
            <a:ext cx="10801350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2800" kern="120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defRPr>
            </a:lvl1pPr>
          </a:lstStyle>
          <a:p>
            <a:r>
              <a:rPr lang="en-US" dirty="0"/>
              <a:t>Slide title</a:t>
            </a:r>
            <a:endParaRPr lang="ru-RU" dirty="0"/>
          </a:p>
        </p:txBody>
      </p:sp>
      <p:sp>
        <p:nvSpPr>
          <p:cNvPr id="9" name="Объект 2">
            <a:extLst>
              <a:ext uri="{FF2B5EF4-FFF2-40B4-BE49-F238E27FC236}">
                <a16:creationId xmlns:a16="http://schemas.microsoft.com/office/drawing/2014/main" id="{04A25635-D646-2B41-87F5-3DC52E48F08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95324" y="1809338"/>
            <a:ext cx="5040000" cy="432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sz="1800"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defRPr>
            </a:lvl1pPr>
          </a:lstStyle>
          <a:p>
            <a:r>
              <a:rPr lang="en-US" dirty="0"/>
              <a:t>Text</a:t>
            </a:r>
            <a:endParaRPr lang="ru-RU" dirty="0"/>
          </a:p>
        </p:txBody>
      </p:sp>
      <p:sp>
        <p:nvSpPr>
          <p:cNvPr id="10" name="Объект 2">
            <a:extLst>
              <a:ext uri="{FF2B5EF4-FFF2-40B4-BE49-F238E27FC236}">
                <a16:creationId xmlns:a16="http://schemas.microsoft.com/office/drawing/2014/main" id="{4ECBF1FE-1E6E-2A42-BB2A-EC51D8BCC9F7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456675" y="1809338"/>
            <a:ext cx="5040000" cy="432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lang="ru-RU" sz="1800" kern="120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defRPr>
            </a:lvl1pPr>
          </a:lstStyle>
          <a:p>
            <a:r>
              <a:rPr lang="en-US" dirty="0"/>
              <a:t>Text</a:t>
            </a:r>
            <a:endParaRPr lang="ru-RU" dirty="0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052AC57-C7E3-7E4B-8185-80724FEF1A6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576655" y="6434970"/>
            <a:ext cx="900000" cy="274113"/>
          </a:xfrm>
          <a:prstGeom prst="rect">
            <a:avLst/>
          </a:prstGeom>
        </p:spPr>
      </p:pic>
      <p:sp>
        <p:nvSpPr>
          <p:cNvPr id="12" name="Номер слайда 4">
            <a:extLst>
              <a:ext uri="{FF2B5EF4-FFF2-40B4-BE49-F238E27FC236}">
                <a16:creationId xmlns:a16="http://schemas.microsoft.com/office/drawing/2014/main" id="{50C2E7B1-1BC1-154A-9277-77F7CBF28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735643" y="6508134"/>
            <a:ext cx="600455" cy="123111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defPPr>
              <a:defRPr lang="ru-RU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Roboto Mono" pitchFamily="49" charset="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B144CBE-8549-0F41-A10E-99F26268CFAC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537536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3 colum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5B86E3-8CCC-744C-92E7-3E4143E9DB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5" y="728663"/>
            <a:ext cx="10801350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2800" kern="120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defRPr>
            </a:lvl1pPr>
          </a:lstStyle>
          <a:p>
            <a:r>
              <a:rPr lang="en-US" dirty="0"/>
              <a:t>Slide title</a:t>
            </a:r>
            <a:endParaRPr lang="ru-RU" dirty="0"/>
          </a:p>
        </p:txBody>
      </p:sp>
      <p:sp>
        <p:nvSpPr>
          <p:cNvPr id="10" name="Объект 2">
            <a:extLst>
              <a:ext uri="{FF2B5EF4-FFF2-40B4-BE49-F238E27FC236}">
                <a16:creationId xmlns:a16="http://schemas.microsoft.com/office/drawing/2014/main" id="{EE970AA7-83C1-414E-A147-419F2F224B0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95324" y="1809338"/>
            <a:ext cx="3240000" cy="432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lang="ru-RU" sz="1800" kern="120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defRPr>
            </a:lvl1pPr>
          </a:lstStyle>
          <a:p>
            <a:r>
              <a:rPr lang="en-US" dirty="0"/>
              <a:t>Text</a:t>
            </a:r>
            <a:endParaRPr lang="ru-RU" dirty="0"/>
          </a:p>
        </p:txBody>
      </p:sp>
      <p:sp>
        <p:nvSpPr>
          <p:cNvPr id="11" name="Объект 2">
            <a:extLst>
              <a:ext uri="{FF2B5EF4-FFF2-40B4-BE49-F238E27FC236}">
                <a16:creationId xmlns:a16="http://schemas.microsoft.com/office/drawing/2014/main" id="{67B9AC9B-309B-E841-A16F-A90629325131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475999" y="1809338"/>
            <a:ext cx="3240000" cy="432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lang="ru-RU" sz="1800" kern="120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defRPr>
            </a:lvl1pPr>
          </a:lstStyle>
          <a:p>
            <a:r>
              <a:rPr lang="en-US" dirty="0"/>
              <a:t>Text</a:t>
            </a:r>
            <a:endParaRPr lang="ru-RU" dirty="0"/>
          </a:p>
        </p:txBody>
      </p:sp>
      <p:sp>
        <p:nvSpPr>
          <p:cNvPr id="12" name="Объект 2">
            <a:extLst>
              <a:ext uri="{FF2B5EF4-FFF2-40B4-BE49-F238E27FC236}">
                <a16:creationId xmlns:a16="http://schemas.microsoft.com/office/drawing/2014/main" id="{0D13AEE0-FD03-614C-915F-A5653C296EA2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8256675" y="1809338"/>
            <a:ext cx="3240000" cy="432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lang="ru-RU" sz="1800" kern="120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defRPr>
            </a:lvl1pPr>
          </a:lstStyle>
          <a:p>
            <a:r>
              <a:rPr lang="en-US" dirty="0"/>
              <a:t>Text</a:t>
            </a:r>
            <a:endParaRPr lang="ru-RU" dirty="0"/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B7C98D35-3006-6240-BC3C-56C0AF6E52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576655" y="6434970"/>
            <a:ext cx="900000" cy="274113"/>
          </a:xfrm>
          <a:prstGeom prst="rect">
            <a:avLst/>
          </a:prstGeom>
        </p:spPr>
      </p:pic>
      <p:sp>
        <p:nvSpPr>
          <p:cNvPr id="14" name="Номер слайда 4">
            <a:extLst>
              <a:ext uri="{FF2B5EF4-FFF2-40B4-BE49-F238E27FC236}">
                <a16:creationId xmlns:a16="http://schemas.microsoft.com/office/drawing/2014/main" id="{AF7F17BD-CB25-044D-9FDA-6446C00DE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735643" y="6508134"/>
            <a:ext cx="600455" cy="123111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defPPr>
              <a:defRPr lang="ru-RU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Roboto Mono" pitchFamily="49" charset="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B144CBE-8549-0F41-A10E-99F26268CFAC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430467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5B86E3-8CCC-744C-92E7-3E4143E9DB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5" y="728663"/>
            <a:ext cx="10801350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2800" kern="120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defRPr>
            </a:lvl1pPr>
          </a:lstStyle>
          <a:p>
            <a:r>
              <a:rPr lang="en-US" dirty="0"/>
              <a:t>Slide title</a:t>
            </a:r>
            <a:endParaRPr lang="ru-RU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11866F8-85A1-704A-AEA7-768588F67D0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576655" y="6434970"/>
            <a:ext cx="900000" cy="274113"/>
          </a:xfrm>
          <a:prstGeom prst="rect">
            <a:avLst/>
          </a:prstGeom>
        </p:spPr>
      </p:pic>
      <p:sp>
        <p:nvSpPr>
          <p:cNvPr id="10" name="Номер слайда 4">
            <a:extLst>
              <a:ext uri="{FF2B5EF4-FFF2-40B4-BE49-F238E27FC236}">
                <a16:creationId xmlns:a16="http://schemas.microsoft.com/office/drawing/2014/main" id="{D04C695C-2277-994E-9F9E-3560CE214A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735643" y="6508134"/>
            <a:ext cx="600455" cy="123111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defPPr>
              <a:defRPr lang="ru-RU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Roboto Mono" pitchFamily="49" charset="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B144CBE-8549-0F41-A10E-99F26268CFAC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9078747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pty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44E0EE1-2267-E14F-ACCA-0F03A86E28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576655" y="6434970"/>
            <a:ext cx="900000" cy="274113"/>
          </a:xfrm>
          <a:prstGeom prst="rect">
            <a:avLst/>
          </a:prstGeom>
        </p:spPr>
      </p:pic>
      <p:sp>
        <p:nvSpPr>
          <p:cNvPr id="15" name="Номер слайда 4">
            <a:extLst>
              <a:ext uri="{FF2B5EF4-FFF2-40B4-BE49-F238E27FC236}">
                <a16:creationId xmlns:a16="http://schemas.microsoft.com/office/drawing/2014/main" id="{A7DB5949-831D-D046-9B7D-EC91AAEF3B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735643" y="6508134"/>
            <a:ext cx="600455" cy="123111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defPPr>
              <a:defRPr lang="ru-RU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Roboto Mono" pitchFamily="49" charset="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B144CBE-8549-0F41-A10E-99F26268CFAC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8659004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Заключительный слай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BDF1A20C-09A9-E742-B122-E7E552FDBEA3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122C70-8D77-0F4A-A5CB-9F5DAE257427}"/>
              </a:ext>
            </a:extLst>
          </p:cNvPr>
          <p:cNvSpPr txBox="1"/>
          <p:nvPr userDrawn="1"/>
        </p:nvSpPr>
        <p:spPr>
          <a:xfrm>
            <a:off x="7563384" y="4583549"/>
            <a:ext cx="1232710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500"/>
              </a:spcAft>
            </a:pPr>
            <a:r>
              <a:rPr lang="en" sz="160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AIRI Institute</a:t>
            </a:r>
            <a:endParaRPr lang="ru-RU" sz="1600" dirty="0">
              <a:solidFill>
                <a:schemeClr val="tx1"/>
              </a:solidFill>
              <a:latin typeface="Inter" panose="02000503000000020004" pitchFamily="2" charset="0"/>
              <a:ea typeface="Inter" panose="02000503000000020004" pitchFamily="2" charset="0"/>
              <a:cs typeface="Inter" panose="02000503000000020004" pitchFamily="2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4C6D12D-6A9C-AB4B-9952-76D15770976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68696" y="4553659"/>
            <a:ext cx="306000" cy="306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2186796-BD9B-8A4C-82CB-0DF865895C37}"/>
              </a:ext>
            </a:extLst>
          </p:cNvPr>
          <p:cNvSpPr txBox="1"/>
          <p:nvPr userDrawn="1"/>
        </p:nvSpPr>
        <p:spPr>
          <a:xfrm>
            <a:off x="7563384" y="3646635"/>
            <a:ext cx="2115964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500"/>
              </a:spcAft>
            </a:pPr>
            <a:r>
              <a:rPr lang="en" sz="1600" dirty="0" err="1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airi</a:t>
            </a:r>
            <a:r>
              <a:rPr lang="ru-RU" sz="160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_</a:t>
            </a:r>
            <a:r>
              <a:rPr lang="en" sz="160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research</a:t>
            </a:r>
            <a:r>
              <a:rPr lang="ru-RU" sz="160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_</a:t>
            </a:r>
            <a:r>
              <a:rPr lang="en" sz="160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institute</a:t>
            </a:r>
            <a:endParaRPr lang="ru-RU" sz="1600" dirty="0">
              <a:solidFill>
                <a:schemeClr val="tx1"/>
              </a:solidFill>
              <a:latin typeface="Inter" panose="02000503000000020004" pitchFamily="2" charset="0"/>
              <a:ea typeface="Inter" panose="02000503000000020004" pitchFamily="2" charset="0"/>
              <a:cs typeface="Inter" panose="02000503000000020004" pitchFamily="2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BF70000-8E2D-674A-A15C-37E74C9CB7ED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068060" y="3616745"/>
            <a:ext cx="306000" cy="30600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B19F7E9C-CA5B-8C49-BD40-2C3942E4B6E4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068060" y="5022116"/>
            <a:ext cx="306000" cy="306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421289E-4CFF-D843-9484-79D19D200B02}"/>
              </a:ext>
            </a:extLst>
          </p:cNvPr>
          <p:cNvSpPr txBox="1"/>
          <p:nvPr userDrawn="1"/>
        </p:nvSpPr>
        <p:spPr>
          <a:xfrm>
            <a:off x="7563384" y="5052006"/>
            <a:ext cx="836768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500"/>
              </a:spcAft>
            </a:pPr>
            <a:r>
              <a:rPr lang="en" sz="1600" dirty="0" err="1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AIRI_inst</a:t>
            </a:r>
            <a:endParaRPr lang="ru-RU" sz="1600" dirty="0">
              <a:solidFill>
                <a:schemeClr val="tx1"/>
              </a:solidFill>
              <a:latin typeface="Inter" panose="02000503000000020004" pitchFamily="2" charset="0"/>
              <a:ea typeface="Inter" panose="02000503000000020004" pitchFamily="2" charset="0"/>
              <a:cs typeface="Inter" panose="02000503000000020004" pitchFamily="2" charset="0"/>
            </a:endParaRP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3DA96C33-E2A2-994E-81AC-B77EBE0C022D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068914" y="5490574"/>
            <a:ext cx="306000" cy="306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8242944-2197-2A46-9D2F-2DFFC00A5DC2}"/>
              </a:ext>
            </a:extLst>
          </p:cNvPr>
          <p:cNvSpPr txBox="1"/>
          <p:nvPr userDrawn="1"/>
        </p:nvSpPr>
        <p:spPr>
          <a:xfrm>
            <a:off x="7563384" y="5520464"/>
            <a:ext cx="3795911" cy="246221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>
              <a:spcAft>
                <a:spcPts val="500"/>
              </a:spcAft>
            </a:pPr>
            <a:r>
              <a:rPr lang="en" sz="160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artificial-intelligence-research-institute</a:t>
            </a:r>
            <a:endParaRPr lang="ru-RU" sz="1600" dirty="0">
              <a:solidFill>
                <a:schemeClr val="tx1"/>
              </a:solidFill>
              <a:latin typeface="Inter" panose="02000503000000020004" pitchFamily="2" charset="0"/>
              <a:ea typeface="Inter" panose="02000503000000020004" pitchFamily="2" charset="0"/>
              <a:cs typeface="Inter" panose="02000503000000020004" pitchFamily="2" charset="0"/>
            </a:endParaRPr>
          </a:p>
        </p:txBody>
      </p: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779887F1-6B94-D043-AE92-26FD780E21A3}"/>
              </a:ext>
            </a:extLst>
          </p:cNvPr>
          <p:cNvGrpSpPr/>
          <p:nvPr userDrawn="1"/>
        </p:nvGrpSpPr>
        <p:grpSpPr>
          <a:xfrm>
            <a:off x="7068061" y="1058004"/>
            <a:ext cx="3422412" cy="1325524"/>
            <a:chOff x="6848271" y="1197070"/>
            <a:chExt cx="3422412" cy="1325524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6F80C7A-A6E0-D649-955E-263C239B85B3}"/>
                </a:ext>
              </a:extLst>
            </p:cNvPr>
            <p:cNvSpPr txBox="1"/>
            <p:nvPr userDrawn="1"/>
          </p:nvSpPr>
          <p:spPr>
            <a:xfrm>
              <a:off x="6848271" y="1197070"/>
              <a:ext cx="3422412" cy="861774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pPr algn="l"/>
              <a:r>
                <a:rPr lang="en-US" sz="2800" dirty="0">
                  <a:latin typeface="Inter" panose="02000503000000020004" pitchFamily="2" charset="0"/>
                  <a:ea typeface="Inter" panose="02000503000000020004" pitchFamily="2" charset="0"/>
                  <a:cs typeface="Inter" panose="02000503000000020004" pitchFamily="2" charset="0"/>
                </a:rPr>
                <a:t>Artificial Intelligence</a:t>
              </a:r>
              <a:br>
                <a:rPr lang="en-US" sz="2800" dirty="0">
                  <a:latin typeface="Inter" panose="02000503000000020004" pitchFamily="2" charset="0"/>
                  <a:ea typeface="Inter" panose="02000503000000020004" pitchFamily="2" charset="0"/>
                  <a:cs typeface="Inter" panose="02000503000000020004" pitchFamily="2" charset="0"/>
                </a:rPr>
              </a:br>
              <a:r>
                <a:rPr lang="en-US" sz="2800" dirty="0">
                  <a:latin typeface="Inter" panose="02000503000000020004" pitchFamily="2" charset="0"/>
                  <a:ea typeface="Inter" panose="02000503000000020004" pitchFamily="2" charset="0"/>
                  <a:cs typeface="Inter" panose="02000503000000020004" pitchFamily="2" charset="0"/>
                </a:rPr>
                <a:t>Research Institute</a:t>
              </a:r>
              <a:endParaRPr lang="ru-RU" sz="2800" dirty="0"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91AD3F4-AC05-ED41-A95C-995FE28C9929}"/>
                </a:ext>
              </a:extLst>
            </p:cNvPr>
            <p:cNvSpPr txBox="1"/>
            <p:nvPr userDrawn="1"/>
          </p:nvSpPr>
          <p:spPr>
            <a:xfrm>
              <a:off x="6848271" y="2276373"/>
              <a:ext cx="660437" cy="246221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l"/>
              <a:r>
                <a:rPr lang="en-US" sz="1600" dirty="0">
                  <a:latin typeface="Inter" panose="02000503000000020004" pitchFamily="2" charset="0"/>
                  <a:ea typeface="Inter" panose="02000503000000020004" pitchFamily="2" charset="0"/>
                  <a:cs typeface="Inter" panose="02000503000000020004" pitchFamily="2" charset="0"/>
                </a:rPr>
                <a:t>airi.net</a:t>
              </a:r>
              <a:endParaRPr lang="ru-RU" sz="1600" dirty="0"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877B6CFB-C581-6F4B-94E5-8CE281982BC2}"/>
              </a:ext>
            </a:extLst>
          </p:cNvPr>
          <p:cNvSpPr txBox="1"/>
          <p:nvPr userDrawn="1"/>
        </p:nvSpPr>
        <p:spPr>
          <a:xfrm>
            <a:off x="7563384" y="4115092"/>
            <a:ext cx="1232710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500"/>
              </a:spcAft>
            </a:pPr>
            <a:r>
              <a:rPr lang="en" sz="160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AIRI Institute</a:t>
            </a:r>
            <a:endParaRPr lang="ru-RU" sz="1600" dirty="0">
              <a:solidFill>
                <a:schemeClr val="tx1"/>
              </a:solidFill>
              <a:latin typeface="Inter" panose="02000503000000020004" pitchFamily="2" charset="0"/>
              <a:ea typeface="Inter" panose="02000503000000020004" pitchFamily="2" charset="0"/>
              <a:cs typeface="Inter" panose="02000503000000020004" pitchFamily="2" charset="0"/>
            </a:endParaRPr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86AC2BB4-34ED-B741-908F-B6A988732919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/>
        </p:blipFill>
        <p:spPr>
          <a:xfrm>
            <a:off x="7072740" y="4085202"/>
            <a:ext cx="306000" cy="306000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08D1D23F-8DB5-C84C-A6FB-89F72AB4947E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/>
        </p:blipFill>
        <p:spPr>
          <a:xfrm>
            <a:off x="1280433" y="1058004"/>
            <a:ext cx="3193093" cy="972516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2EEE8762-96D4-9F47-824A-8023D8824DA9}"/>
              </a:ext>
            </a:extLst>
          </p:cNvPr>
          <p:cNvPicPr>
            <a:picLocks noChangeAspect="1"/>
          </p:cNvPicPr>
          <p:nvPr userDrawn="1"/>
        </p:nvPicPr>
        <p:blipFill>
          <a:blip r:embed="rId19"/>
          <a:stretch>
            <a:fillRect/>
          </a:stretch>
        </p:blipFill>
        <p:spPr>
          <a:xfrm>
            <a:off x="1449245" y="2708920"/>
            <a:ext cx="3099397" cy="3399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2620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2">
    <p:bg>
      <p:bgPr>
        <a:solidFill>
          <a:srgbClr val="F7F3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>
            <a:extLst>
              <a:ext uri="{FF2B5EF4-FFF2-40B4-BE49-F238E27FC236}">
                <a16:creationId xmlns:a16="http://schemas.microsoft.com/office/drawing/2014/main" id="{1B9DF8DF-7C2C-554A-8458-7F64908149D0}"/>
              </a:ext>
            </a:extLst>
          </p:cNvPr>
          <p:cNvSpPr txBox="1"/>
          <p:nvPr userDrawn="1"/>
        </p:nvSpPr>
        <p:spPr>
          <a:xfrm>
            <a:off x="695325" y="-737435"/>
            <a:ext cx="997068" cy="153888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r>
              <a:rPr lang="ru-RU" sz="1000" spc="70" dirty="0"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ИНСТРУКЦИИ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493FE57-42F8-9149-89D1-F1B38D189D61}"/>
              </a:ext>
            </a:extLst>
          </p:cNvPr>
          <p:cNvSpPr txBox="1"/>
          <p:nvPr userDrawn="1"/>
        </p:nvSpPr>
        <p:spPr>
          <a:xfrm>
            <a:off x="3575720" y="-737435"/>
            <a:ext cx="3636442" cy="15388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ru-RU" sz="1000" dirty="0"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Вариант обложки 4</a:t>
            </a:r>
          </a:p>
        </p:txBody>
      </p:sp>
      <p:sp>
        <p:nvSpPr>
          <p:cNvPr id="19" name="Текст 7">
            <a:extLst>
              <a:ext uri="{FF2B5EF4-FFF2-40B4-BE49-F238E27FC236}">
                <a16:creationId xmlns:a16="http://schemas.microsoft.com/office/drawing/2014/main" id="{7C0B872E-089D-EB48-8EFE-2B3C1CE9B18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5324" y="5147900"/>
            <a:ext cx="5400676" cy="369332"/>
          </a:xfrm>
          <a:prstGeom prst="rect">
            <a:avLst/>
          </a:prstGeom>
        </p:spPr>
        <p:txBody>
          <a:bodyPr wrap="square" lIns="0" tIns="0" rIns="0" bIns="0" anchor="b">
            <a:noAutofit/>
          </a:bodyPr>
          <a:lstStyle>
            <a:lvl1pPr marL="0" indent="0">
              <a:buNone/>
              <a:defRPr sz="200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defRPr>
            </a:lvl1pPr>
          </a:lstStyle>
          <a:p>
            <a:pPr lvl="0"/>
            <a:r>
              <a:rPr lang="ru-RU" dirty="0"/>
              <a:t>Имя спикера</a:t>
            </a:r>
          </a:p>
        </p:txBody>
      </p:sp>
      <p:sp>
        <p:nvSpPr>
          <p:cNvPr id="20" name="Текст 7">
            <a:extLst>
              <a:ext uri="{FF2B5EF4-FFF2-40B4-BE49-F238E27FC236}">
                <a16:creationId xmlns:a16="http://schemas.microsoft.com/office/drawing/2014/main" id="{7293EFFA-6212-134D-A278-16DD7199DE6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5324" y="5661248"/>
            <a:ext cx="5400676" cy="1938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defRPr>
            </a:lvl1pPr>
          </a:lstStyle>
          <a:p>
            <a:pPr lvl="0"/>
            <a:r>
              <a:rPr lang="ru-RU" dirty="0"/>
              <a:t>Должность</a:t>
            </a:r>
          </a:p>
        </p:txBody>
      </p:sp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4A18DAD1-C91A-1441-BECC-23F11B1524E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98278" y="703612"/>
            <a:ext cx="2010092" cy="612211"/>
          </a:xfrm>
          <a:prstGeom prst="rect">
            <a:avLst/>
          </a:prstGeom>
        </p:spPr>
      </p:pic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312235AC-212C-004A-8F67-DC7A30DA76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5325" y="2070100"/>
            <a:ext cx="6632575" cy="2476188"/>
          </a:xfrm>
          <a:prstGeom prst="rect">
            <a:avLst/>
          </a:prstGeom>
        </p:spPr>
        <p:txBody>
          <a:bodyPr lIns="0" tIns="0" rIns="0" bIns="0" anchor="b"/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4000" spc="0" baseline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defRPr>
            </a:lvl1pPr>
          </a:lstStyle>
          <a:p>
            <a:endParaRPr lang="ru-RU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2B4366A-06B0-5348-95FD-297ADC0E373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2818" r="13468" b="4072"/>
          <a:stretch/>
        </p:blipFill>
        <p:spPr>
          <a:xfrm>
            <a:off x="7605693" y="0"/>
            <a:ext cx="458630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25818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Инструкция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7EC4B330-791F-6848-BF31-739684E3531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568658" y="667375"/>
            <a:ext cx="7081918" cy="5548543"/>
          </a:xfrm>
          <a:prstGeom prst="rect">
            <a:avLst/>
          </a:prstGeo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5EF6B62C-133E-CB4A-B997-6D1F85B29820}"/>
              </a:ext>
            </a:extLst>
          </p:cNvPr>
          <p:cNvSpPr txBox="1">
            <a:spLocks/>
          </p:cNvSpPr>
          <p:nvPr userDrawn="1"/>
        </p:nvSpPr>
        <p:spPr>
          <a:xfrm>
            <a:off x="695325" y="728663"/>
            <a:ext cx="10801350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Как устроен шаблон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8C2BF2-8543-AD4E-8491-AB7633044DD0}"/>
              </a:ext>
            </a:extLst>
          </p:cNvPr>
          <p:cNvSpPr txBox="1"/>
          <p:nvPr userDrawn="1"/>
        </p:nvSpPr>
        <p:spPr>
          <a:xfrm>
            <a:off x="687821" y="1583523"/>
            <a:ext cx="3211611" cy="204671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l">
              <a:spcAft>
                <a:spcPts val="600"/>
              </a:spcAft>
            </a:pPr>
            <a:r>
              <a:rPr lang="ru-RU" sz="1600" dirty="0"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Создавайте новые слайды </a:t>
            </a:r>
            <a:br>
              <a:rPr lang="ru-RU" sz="1600" dirty="0"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</a:br>
            <a:r>
              <a:rPr lang="ru-RU" sz="1600" dirty="0"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и применяйте к ним правильный стиль. </a:t>
            </a:r>
          </a:p>
          <a:p>
            <a:pPr algn="l">
              <a:spcAft>
                <a:spcPts val="600"/>
              </a:spcAft>
            </a:pPr>
            <a:r>
              <a:rPr lang="ru-RU" sz="1600" dirty="0"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Для этого нужно к каждому слайду применить </a:t>
            </a:r>
            <a:r>
              <a:rPr lang="ru-RU" sz="1600" dirty="0" err="1"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опреде</a:t>
            </a:r>
            <a:r>
              <a:rPr lang="ru-RU" sz="1600" dirty="0"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-ленный тип макета с помощью раздела «Макет» (вкладка меню</a:t>
            </a:r>
            <a:r>
              <a:rPr lang="en-US" sz="1600" dirty="0"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 </a:t>
            </a:r>
            <a:r>
              <a:rPr lang="ru-RU" sz="1600" dirty="0"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«Главная»)</a:t>
            </a:r>
          </a:p>
        </p:txBody>
      </p:sp>
      <p:sp>
        <p:nvSpPr>
          <p:cNvPr id="13" name="Рамка 12">
            <a:extLst>
              <a:ext uri="{FF2B5EF4-FFF2-40B4-BE49-F238E27FC236}">
                <a16:creationId xmlns:a16="http://schemas.microsoft.com/office/drawing/2014/main" id="{537FDA84-CB66-3D45-A153-F33E1F1A1C4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frame">
            <a:avLst>
              <a:gd name="adj1" fmla="val 1611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ru-RU" sz="1200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446496-33AE-0340-B515-FA22D66D42FD}"/>
              </a:ext>
            </a:extLst>
          </p:cNvPr>
          <p:cNvSpPr txBox="1"/>
          <p:nvPr userDrawn="1"/>
        </p:nvSpPr>
        <p:spPr>
          <a:xfrm>
            <a:off x="983432" y="4131562"/>
            <a:ext cx="2916000" cy="184666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ru-RU" sz="1200" dirty="0"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Титульные слайды на выбор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B0B70F-EA67-7949-979B-E682BDB0A837}"/>
              </a:ext>
            </a:extLst>
          </p:cNvPr>
          <p:cNvSpPr txBox="1"/>
          <p:nvPr userDrawn="1"/>
        </p:nvSpPr>
        <p:spPr>
          <a:xfrm>
            <a:off x="983432" y="4463997"/>
            <a:ext cx="2916000" cy="184666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ru-RU" sz="1200" dirty="0"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Слайд для содержания презентации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0FE5A3-042B-764A-977F-AA5FD8328992}"/>
              </a:ext>
            </a:extLst>
          </p:cNvPr>
          <p:cNvSpPr txBox="1"/>
          <p:nvPr userDrawn="1"/>
        </p:nvSpPr>
        <p:spPr>
          <a:xfrm>
            <a:off x="983432" y="4796432"/>
            <a:ext cx="2916000" cy="184666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ru-RU" sz="1200" dirty="0"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Слайд-разделитель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72C77F-754F-E648-A7AE-75F02790ECD3}"/>
              </a:ext>
            </a:extLst>
          </p:cNvPr>
          <p:cNvSpPr txBox="1"/>
          <p:nvPr userDrawn="1"/>
        </p:nvSpPr>
        <p:spPr>
          <a:xfrm>
            <a:off x="983432" y="5128867"/>
            <a:ext cx="2916000" cy="184666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ru-RU" sz="1200" dirty="0"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Слайд для важной фразы или вывода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D319BF3-E649-7643-8F06-8E57A902519E}"/>
              </a:ext>
            </a:extLst>
          </p:cNvPr>
          <p:cNvSpPr txBox="1"/>
          <p:nvPr userDrawn="1"/>
        </p:nvSpPr>
        <p:spPr>
          <a:xfrm>
            <a:off x="983432" y="5461302"/>
            <a:ext cx="2916000" cy="36933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ru-RU" sz="1200" dirty="0"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Текстовые слайды для основного контента презентации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1A10C6F-23AE-CE44-8DCD-572760385CA4}"/>
              </a:ext>
            </a:extLst>
          </p:cNvPr>
          <p:cNvSpPr txBox="1"/>
          <p:nvPr userDrawn="1"/>
        </p:nvSpPr>
        <p:spPr>
          <a:xfrm>
            <a:off x="983432" y="5978403"/>
            <a:ext cx="2916000" cy="184666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ru-RU" sz="1200" dirty="0"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Закрывающий слайд</a:t>
            </a:r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BE780FCB-BCE1-3E46-946B-63F56C15887B}"/>
              </a:ext>
            </a:extLst>
          </p:cNvPr>
          <p:cNvSpPr>
            <a:spLocks noChangeAspect="1"/>
          </p:cNvSpPr>
          <p:nvPr userDrawn="1"/>
        </p:nvSpPr>
        <p:spPr>
          <a:xfrm>
            <a:off x="695325" y="4131562"/>
            <a:ext cx="180000" cy="180000"/>
          </a:xfrm>
          <a:prstGeom prst="rect">
            <a:avLst/>
          </a:prstGeom>
          <a:solidFill>
            <a:srgbClr val="3ED0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ru-RU" sz="1000" b="1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1</a:t>
            </a:r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5D1D6052-01B7-0F43-83C1-A91672B6D21B}"/>
              </a:ext>
            </a:extLst>
          </p:cNvPr>
          <p:cNvSpPr>
            <a:spLocks noChangeAspect="1"/>
          </p:cNvSpPr>
          <p:nvPr userDrawn="1"/>
        </p:nvSpPr>
        <p:spPr>
          <a:xfrm>
            <a:off x="695325" y="4463997"/>
            <a:ext cx="180000" cy="18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ru-RU" sz="1000" b="1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2</a:t>
            </a:r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8E02FA59-04A0-BC42-A0CD-811AF73E5191}"/>
              </a:ext>
            </a:extLst>
          </p:cNvPr>
          <p:cNvSpPr>
            <a:spLocks noChangeAspect="1"/>
          </p:cNvSpPr>
          <p:nvPr userDrawn="1"/>
        </p:nvSpPr>
        <p:spPr>
          <a:xfrm>
            <a:off x="695325" y="4796432"/>
            <a:ext cx="180000" cy="18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ru-RU" sz="1000" b="1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3</a:t>
            </a:r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13DF4CAC-977F-454F-A070-6FBDE765400B}"/>
              </a:ext>
            </a:extLst>
          </p:cNvPr>
          <p:cNvSpPr>
            <a:spLocks noChangeAspect="1"/>
          </p:cNvSpPr>
          <p:nvPr userDrawn="1"/>
        </p:nvSpPr>
        <p:spPr>
          <a:xfrm>
            <a:off x="695325" y="5128867"/>
            <a:ext cx="180000" cy="18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ru-RU" sz="1000" b="1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4</a:t>
            </a:r>
          </a:p>
        </p:txBody>
      </p: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DB03EB02-10EE-1A45-9C7C-32D60C93038C}"/>
              </a:ext>
            </a:extLst>
          </p:cNvPr>
          <p:cNvSpPr>
            <a:spLocks noChangeAspect="1"/>
          </p:cNvSpPr>
          <p:nvPr userDrawn="1"/>
        </p:nvSpPr>
        <p:spPr>
          <a:xfrm>
            <a:off x="695325" y="5461302"/>
            <a:ext cx="180000" cy="18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ru-RU" sz="1000" b="1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5</a:t>
            </a:r>
          </a:p>
        </p:txBody>
      </p:sp>
      <p:sp>
        <p:nvSpPr>
          <p:cNvPr id="33" name="Прямоугольник 32">
            <a:extLst>
              <a:ext uri="{FF2B5EF4-FFF2-40B4-BE49-F238E27FC236}">
                <a16:creationId xmlns:a16="http://schemas.microsoft.com/office/drawing/2014/main" id="{280CF2E2-579C-454C-89D7-C415E29094E2}"/>
              </a:ext>
            </a:extLst>
          </p:cNvPr>
          <p:cNvSpPr>
            <a:spLocks noChangeAspect="1"/>
          </p:cNvSpPr>
          <p:nvPr userDrawn="1"/>
        </p:nvSpPr>
        <p:spPr>
          <a:xfrm>
            <a:off x="695325" y="5978403"/>
            <a:ext cx="180000" cy="180000"/>
          </a:xfrm>
          <a:prstGeom prst="rect">
            <a:avLst/>
          </a:prstGeom>
          <a:solidFill>
            <a:srgbClr val="FF7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ru-RU" sz="1000" b="1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101627784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Инструкция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Рисунок 25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9E34B00C-1D79-7344-9ED8-017D0219A6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30371" r="50000"/>
          <a:stretch/>
        </p:blipFill>
        <p:spPr>
          <a:xfrm>
            <a:off x="0" y="2007850"/>
            <a:ext cx="6096000" cy="47752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D1E3EA0-1662-0B4E-861B-BD397180C4AC}"/>
              </a:ext>
            </a:extLst>
          </p:cNvPr>
          <p:cNvSpPr txBox="1"/>
          <p:nvPr userDrawn="1"/>
        </p:nvSpPr>
        <p:spPr>
          <a:xfrm>
            <a:off x="6452240" y="2232923"/>
            <a:ext cx="5040000" cy="292387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ru-RU"/>
            </a:defPPr>
            <a:lvl1pPr>
              <a:spcAft>
                <a:spcPts val="600"/>
              </a:spcAft>
            </a:lvl1pPr>
          </a:lstStyle>
          <a:p>
            <a:pPr lvl="0">
              <a:spcAft>
                <a:spcPts val="1200"/>
              </a:spcAft>
            </a:pPr>
            <a:r>
              <a:rPr lang="ru-RU" dirty="0"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Если текст слева сложно прочесть из-за того, что буквы дублируются и наезжают друг на друга, значит на компьютере не установлен шрифт </a:t>
            </a:r>
            <a:r>
              <a:rPr lang="en-US" dirty="0"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Inter.</a:t>
            </a:r>
          </a:p>
          <a:p>
            <a:pPr lvl="0">
              <a:spcAft>
                <a:spcPts val="1200"/>
              </a:spcAft>
            </a:pPr>
            <a:r>
              <a:rPr lang="ru-RU" dirty="0"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Файл с шрифтом был выслан вместе с этим шаблоном. Обязательно перезагрузите </a:t>
            </a:r>
            <a:r>
              <a:rPr lang="en-US" dirty="0"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MS Office</a:t>
            </a:r>
            <a:r>
              <a:rPr lang="ru-RU" dirty="0"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, чтобы все заработало.</a:t>
            </a:r>
            <a:br>
              <a:rPr lang="en-US" dirty="0"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</a:br>
            <a:br>
              <a:rPr lang="en-US" dirty="0"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</a:br>
            <a:r>
              <a:rPr lang="ru-RU" dirty="0"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Инструкции по установке шрифтов </a:t>
            </a:r>
            <a:br>
              <a:rPr lang="ru-RU" dirty="0"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</a:br>
            <a:r>
              <a:rPr lang="ru-RU" dirty="0"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вы найдете в </a:t>
            </a:r>
            <a:r>
              <a:rPr lang="en-US" dirty="0"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pdf</a:t>
            </a:r>
            <a:r>
              <a:rPr lang="ru-RU" dirty="0"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 «Установка шрифтов».</a:t>
            </a:r>
            <a:endParaRPr lang="ru-RU" dirty="0">
              <a:solidFill>
                <a:srgbClr val="3ED0B9"/>
              </a:solidFill>
              <a:latin typeface="Inter" panose="02000503000000020004" pitchFamily="2" charset="0"/>
              <a:ea typeface="Inter" panose="02000503000000020004" pitchFamily="2" charset="0"/>
              <a:cs typeface="Inter" panose="02000503000000020004" pitchFamily="2" charset="0"/>
            </a:endParaRPr>
          </a:p>
        </p:txBody>
      </p:sp>
      <p:sp>
        <p:nvSpPr>
          <p:cNvPr id="24" name="Рамка 23">
            <a:extLst>
              <a:ext uri="{FF2B5EF4-FFF2-40B4-BE49-F238E27FC236}">
                <a16:creationId xmlns:a16="http://schemas.microsoft.com/office/drawing/2014/main" id="{F849B441-2EC8-BB47-B1DA-51E16305C67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frame">
            <a:avLst>
              <a:gd name="adj1" fmla="val 1611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ru-RU" sz="1200" dirty="0">
              <a:solidFill>
                <a:schemeClr val="tx1"/>
              </a:solidFill>
            </a:endParaRPr>
          </a:p>
        </p:txBody>
      </p:sp>
      <p:sp>
        <p:nvSpPr>
          <p:cNvPr id="25" name="Заголовок 1">
            <a:extLst>
              <a:ext uri="{FF2B5EF4-FFF2-40B4-BE49-F238E27FC236}">
                <a16:creationId xmlns:a16="http://schemas.microsoft.com/office/drawing/2014/main" id="{2676FC8F-4F37-9D47-A15B-A9D683F86938}"/>
              </a:ext>
            </a:extLst>
          </p:cNvPr>
          <p:cNvSpPr txBox="1">
            <a:spLocks/>
          </p:cNvSpPr>
          <p:nvPr userDrawn="1"/>
        </p:nvSpPr>
        <p:spPr>
          <a:xfrm>
            <a:off x="695325" y="728663"/>
            <a:ext cx="10801350" cy="7755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Перед работой с шаблоном проверьте, установлен ли </a:t>
            </a:r>
            <a:br>
              <a:rPr lang="ru-RU" dirty="0"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</a:br>
            <a:r>
              <a:rPr lang="ru-RU" dirty="0"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у вас фирменный шрифт </a:t>
            </a:r>
            <a:r>
              <a:rPr lang="en-US" dirty="0"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Inter</a:t>
            </a:r>
            <a:endParaRPr lang="ru-RU" dirty="0">
              <a:latin typeface="Inter" panose="02000503000000020004" pitchFamily="2" charset="0"/>
              <a:ea typeface="Inter" panose="02000503000000020004" pitchFamily="2" charset="0"/>
              <a:cs typeface="Inter" panose="02000503000000020004" pitchFamily="2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22AAD28-8CEF-7541-A657-2A9A68586A5F}"/>
              </a:ext>
            </a:extLst>
          </p:cNvPr>
          <p:cNvSpPr txBox="1"/>
          <p:nvPr userDrawn="1"/>
        </p:nvSpPr>
        <p:spPr>
          <a:xfrm>
            <a:off x="6456675" y="5572435"/>
            <a:ext cx="5035565" cy="55399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ru-RU" sz="1800" dirty="0">
                <a:solidFill>
                  <a:schemeClr val="tx2">
                    <a:lumMod val="60000"/>
                    <a:lumOff val="40000"/>
                  </a:schemeClr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Не забудьте удалить этот слайд</a:t>
            </a:r>
            <a:r>
              <a:rPr lang="en-US" sz="1800" dirty="0">
                <a:solidFill>
                  <a:schemeClr val="tx2">
                    <a:lumMod val="60000"/>
                    <a:lumOff val="40000"/>
                  </a:schemeClr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 </a:t>
            </a:r>
            <a:br>
              <a:rPr lang="ru-RU" sz="1800" dirty="0">
                <a:solidFill>
                  <a:schemeClr val="tx2">
                    <a:lumMod val="60000"/>
                    <a:lumOff val="40000"/>
                  </a:schemeClr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</a:br>
            <a:r>
              <a:rPr lang="ru-RU" sz="1800" dirty="0">
                <a:solidFill>
                  <a:schemeClr val="tx2">
                    <a:lumMod val="60000"/>
                    <a:lumOff val="40000"/>
                  </a:schemeClr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и предыдущие, если все получилось </a:t>
            </a:r>
            <a:r>
              <a:rPr lang="ru-RU" sz="1800" dirty="0">
                <a:solidFill>
                  <a:schemeClr val="tx2">
                    <a:lumMod val="60000"/>
                    <a:lumOff val="40000"/>
                  </a:schemeClr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  <a:sym typeface="Wingdings" pitchFamily="2" charset="2"/>
              </a:rPr>
              <a:t></a:t>
            </a:r>
            <a:endParaRPr lang="ru-RU" sz="1800" dirty="0">
              <a:solidFill>
                <a:schemeClr val="tx2">
                  <a:lumMod val="60000"/>
                  <a:lumOff val="40000"/>
                </a:schemeClr>
              </a:solidFill>
              <a:latin typeface="Inter" panose="02000503000000020004" pitchFamily="2" charset="0"/>
              <a:ea typeface="Inter" panose="02000503000000020004" pitchFamily="2" charset="0"/>
              <a:cs typeface="Inter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615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3">
    <p:bg>
      <p:bgPr>
        <a:solidFill>
          <a:srgbClr val="F7F3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4D135C96-9315-1F4B-B992-8304A77CDCDA}"/>
              </a:ext>
            </a:extLst>
          </p:cNvPr>
          <p:cNvSpPr txBox="1"/>
          <p:nvPr userDrawn="1"/>
        </p:nvSpPr>
        <p:spPr>
          <a:xfrm>
            <a:off x="695325" y="-737435"/>
            <a:ext cx="997068" cy="153888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r>
              <a:rPr lang="ru-RU" sz="1000" spc="70" dirty="0"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ИНСТРУКЦИИ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9F27480-A70F-E447-A506-E59D2B4759F7}"/>
              </a:ext>
            </a:extLst>
          </p:cNvPr>
          <p:cNvSpPr txBox="1"/>
          <p:nvPr userDrawn="1"/>
        </p:nvSpPr>
        <p:spPr>
          <a:xfrm>
            <a:off x="3575720" y="-737435"/>
            <a:ext cx="3636442" cy="15388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ru-RU" sz="1000" dirty="0"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Вариант обложки 2</a:t>
            </a:r>
          </a:p>
        </p:txBody>
      </p:sp>
      <p:sp>
        <p:nvSpPr>
          <p:cNvPr id="17" name="Текст 7">
            <a:extLst>
              <a:ext uri="{FF2B5EF4-FFF2-40B4-BE49-F238E27FC236}">
                <a16:creationId xmlns:a16="http://schemas.microsoft.com/office/drawing/2014/main" id="{E9CE0A5A-7E6F-0A48-BC9E-8EFA507AABD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5324" y="5147900"/>
            <a:ext cx="5400676" cy="369332"/>
          </a:xfrm>
          <a:prstGeom prst="rect">
            <a:avLst/>
          </a:prstGeom>
        </p:spPr>
        <p:txBody>
          <a:bodyPr wrap="square" lIns="0" tIns="0" rIns="0" bIns="0" anchor="b">
            <a:noAutofit/>
          </a:bodyPr>
          <a:lstStyle>
            <a:lvl1pPr marL="0" indent="0">
              <a:buNone/>
              <a:defRPr sz="200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defRPr>
            </a:lvl1pPr>
          </a:lstStyle>
          <a:p>
            <a:pPr lvl="0"/>
            <a:r>
              <a:rPr lang="ru-RU" dirty="0"/>
              <a:t>Имя спикера</a:t>
            </a:r>
          </a:p>
        </p:txBody>
      </p:sp>
      <p:sp>
        <p:nvSpPr>
          <p:cNvPr id="19" name="Текст 7">
            <a:extLst>
              <a:ext uri="{FF2B5EF4-FFF2-40B4-BE49-F238E27FC236}">
                <a16:creationId xmlns:a16="http://schemas.microsoft.com/office/drawing/2014/main" id="{706FE237-0047-EF4C-BC4A-EB7E139DC8D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5324" y="5661248"/>
            <a:ext cx="5400676" cy="1938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defRPr>
            </a:lvl1pPr>
          </a:lstStyle>
          <a:p>
            <a:pPr lvl="0"/>
            <a:r>
              <a:rPr lang="ru-RU" dirty="0"/>
              <a:t>Должность</a:t>
            </a:r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AA324EAA-EC20-1043-AC27-80453591FE2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98278" y="703612"/>
            <a:ext cx="2010092" cy="612211"/>
          </a:xfrm>
          <a:prstGeom prst="rect">
            <a:avLst/>
          </a:prstGeom>
        </p:spPr>
      </p:pic>
      <p:sp>
        <p:nvSpPr>
          <p:cNvPr id="27" name="Заголовок 1">
            <a:extLst>
              <a:ext uri="{FF2B5EF4-FFF2-40B4-BE49-F238E27FC236}">
                <a16:creationId xmlns:a16="http://schemas.microsoft.com/office/drawing/2014/main" id="{2D624415-8171-FF49-B698-F4ACF8B256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5325" y="2070100"/>
            <a:ext cx="6632575" cy="2476188"/>
          </a:xfrm>
          <a:prstGeom prst="rect">
            <a:avLst/>
          </a:prstGeom>
        </p:spPr>
        <p:txBody>
          <a:bodyPr lIns="0" tIns="0" rIns="0" bIns="0" anchor="b"/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4000" spc="0" baseline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defRPr>
            </a:lvl1pPr>
          </a:lstStyle>
          <a:p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458AD42-0052-BE4A-98FF-4CCEFE96C49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2221" r="6689" b="9604"/>
          <a:stretch/>
        </p:blipFill>
        <p:spPr>
          <a:xfrm>
            <a:off x="7002685" y="0"/>
            <a:ext cx="51893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22163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4">
    <p:bg>
      <p:bgPr>
        <a:solidFill>
          <a:srgbClr val="F7F3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>
            <a:extLst>
              <a:ext uri="{FF2B5EF4-FFF2-40B4-BE49-F238E27FC236}">
                <a16:creationId xmlns:a16="http://schemas.microsoft.com/office/drawing/2014/main" id="{6C5696CB-1431-6242-B902-0F4E90E9C3F3}"/>
              </a:ext>
            </a:extLst>
          </p:cNvPr>
          <p:cNvSpPr txBox="1"/>
          <p:nvPr userDrawn="1"/>
        </p:nvSpPr>
        <p:spPr>
          <a:xfrm>
            <a:off x="695325" y="-737435"/>
            <a:ext cx="997068" cy="153888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r>
              <a:rPr lang="ru-RU" sz="1000" spc="70" dirty="0"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ИНСТРУКЦИИ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BFC6157-B354-444A-A3F1-5A4E96D2D6B4}"/>
              </a:ext>
            </a:extLst>
          </p:cNvPr>
          <p:cNvSpPr txBox="1"/>
          <p:nvPr userDrawn="1"/>
        </p:nvSpPr>
        <p:spPr>
          <a:xfrm>
            <a:off x="3575720" y="-737435"/>
            <a:ext cx="3636442" cy="15388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ru-RU" sz="1000" dirty="0"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Вариант обложки 3</a:t>
            </a:r>
          </a:p>
        </p:txBody>
      </p:sp>
      <p:sp>
        <p:nvSpPr>
          <p:cNvPr id="16" name="Текст 7">
            <a:extLst>
              <a:ext uri="{FF2B5EF4-FFF2-40B4-BE49-F238E27FC236}">
                <a16:creationId xmlns:a16="http://schemas.microsoft.com/office/drawing/2014/main" id="{7B1BEB9E-BE74-4741-B9C0-D64BDF98F93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5324" y="5147900"/>
            <a:ext cx="5400676" cy="369332"/>
          </a:xfrm>
          <a:prstGeom prst="rect">
            <a:avLst/>
          </a:prstGeom>
        </p:spPr>
        <p:txBody>
          <a:bodyPr wrap="square" lIns="0" tIns="0" rIns="0" bIns="0" anchor="b">
            <a:noAutofit/>
          </a:bodyPr>
          <a:lstStyle>
            <a:lvl1pPr marL="0" indent="0">
              <a:buNone/>
              <a:defRPr sz="200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defRPr>
            </a:lvl1pPr>
          </a:lstStyle>
          <a:p>
            <a:pPr lvl="0"/>
            <a:r>
              <a:rPr lang="ru-RU" dirty="0"/>
              <a:t>Имя спикера</a:t>
            </a:r>
          </a:p>
        </p:txBody>
      </p:sp>
      <p:sp>
        <p:nvSpPr>
          <p:cNvPr id="17" name="Текст 7">
            <a:extLst>
              <a:ext uri="{FF2B5EF4-FFF2-40B4-BE49-F238E27FC236}">
                <a16:creationId xmlns:a16="http://schemas.microsoft.com/office/drawing/2014/main" id="{F03C7266-46A1-A142-A865-A581D14F78A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5324" y="5661248"/>
            <a:ext cx="5400676" cy="1938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defRPr>
            </a:lvl1pPr>
          </a:lstStyle>
          <a:p>
            <a:pPr lvl="0"/>
            <a:r>
              <a:rPr lang="ru-RU" dirty="0"/>
              <a:t>Должность</a:t>
            </a:r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9E746F5C-B816-624F-AEA8-08BFAF945DC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98278" y="703612"/>
            <a:ext cx="2010092" cy="612211"/>
          </a:xfrm>
          <a:prstGeom prst="rect">
            <a:avLst/>
          </a:prstGeom>
        </p:spPr>
      </p:pic>
      <p:sp>
        <p:nvSpPr>
          <p:cNvPr id="23" name="Заголовок 1">
            <a:extLst>
              <a:ext uri="{FF2B5EF4-FFF2-40B4-BE49-F238E27FC236}">
                <a16:creationId xmlns:a16="http://schemas.microsoft.com/office/drawing/2014/main" id="{8677371A-64CF-D945-BF85-3D444459C9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5325" y="2070100"/>
            <a:ext cx="6632575" cy="2476188"/>
          </a:xfrm>
          <a:prstGeom prst="rect">
            <a:avLst/>
          </a:prstGeom>
        </p:spPr>
        <p:txBody>
          <a:bodyPr lIns="0" tIns="0" rIns="0" bIns="0" anchor="b"/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4000" spc="0" baseline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defRPr>
            </a:lvl1pPr>
          </a:lstStyle>
          <a:p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289CB81-10BB-804E-AD78-CF42699D10D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5825" r="9443" b="11876"/>
          <a:stretch/>
        </p:blipFill>
        <p:spPr>
          <a:xfrm>
            <a:off x="6679252" y="-1"/>
            <a:ext cx="5512748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2978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1 (2 спикера)">
    <p:bg>
      <p:bgPr>
        <a:solidFill>
          <a:srgbClr val="F7F3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E9F99BDC-6248-1043-830E-4CB0C60C3E7A}"/>
              </a:ext>
            </a:extLst>
          </p:cNvPr>
          <p:cNvSpPr txBox="1"/>
          <p:nvPr userDrawn="1"/>
        </p:nvSpPr>
        <p:spPr>
          <a:xfrm>
            <a:off x="695325" y="-737435"/>
            <a:ext cx="997068" cy="153888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r>
              <a:rPr lang="ru-RU" sz="1000" spc="70" dirty="0"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rPr>
              <a:t>ИНСТРУКЦИИ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FADA590-867E-254F-ADBE-946634EF9BDA}"/>
              </a:ext>
            </a:extLst>
          </p:cNvPr>
          <p:cNvSpPr txBox="1"/>
          <p:nvPr userDrawn="1"/>
        </p:nvSpPr>
        <p:spPr>
          <a:xfrm>
            <a:off x="695325" y="-737435"/>
            <a:ext cx="997068" cy="153888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r>
              <a:rPr lang="ru-RU" sz="1000" spc="70" dirty="0"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ИНСТРУКЦИИ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2A41E6B-A5A2-6345-B450-28FA2D23CAD3}"/>
              </a:ext>
            </a:extLst>
          </p:cNvPr>
          <p:cNvSpPr txBox="1"/>
          <p:nvPr userDrawn="1"/>
        </p:nvSpPr>
        <p:spPr>
          <a:xfrm>
            <a:off x="3575720" y="-737435"/>
            <a:ext cx="3636442" cy="15388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ru-RU" sz="1000" dirty="0"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Вариант обложки 1, 2 докладчика</a:t>
            </a:r>
          </a:p>
        </p:txBody>
      </p:sp>
      <p:sp>
        <p:nvSpPr>
          <p:cNvPr id="25" name="Заголовок 1">
            <a:extLst>
              <a:ext uri="{FF2B5EF4-FFF2-40B4-BE49-F238E27FC236}">
                <a16:creationId xmlns:a16="http://schemas.microsoft.com/office/drawing/2014/main" id="{3A732B82-0739-394F-81A5-E275DB00C7E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5325" y="3807624"/>
            <a:ext cx="5400675" cy="738664"/>
          </a:xfrm>
          <a:prstGeom prst="rect">
            <a:avLst/>
          </a:prstGeom>
        </p:spPr>
        <p:txBody>
          <a:bodyPr lIns="0" tIns="0" rIns="0" bIns="0" anchor="b"/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4000" spc="0" baseline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defRPr>
            </a:lvl1pPr>
          </a:lstStyle>
          <a:p>
            <a:r>
              <a:rPr lang="en-US" dirty="0"/>
              <a:t>Presentation</a:t>
            </a:r>
            <a:r>
              <a:rPr lang="ru-RU" dirty="0"/>
              <a:t> </a:t>
            </a:r>
            <a:r>
              <a:rPr lang="en-US" dirty="0"/>
              <a:t>title</a:t>
            </a:r>
            <a:endParaRPr lang="ru-RU" dirty="0"/>
          </a:p>
        </p:txBody>
      </p:sp>
      <p:sp>
        <p:nvSpPr>
          <p:cNvPr id="26" name="Текст 7">
            <a:extLst>
              <a:ext uri="{FF2B5EF4-FFF2-40B4-BE49-F238E27FC236}">
                <a16:creationId xmlns:a16="http://schemas.microsoft.com/office/drawing/2014/main" id="{F5F227EA-8C78-B949-BDF5-E79E15F3E2D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5324" y="5147900"/>
            <a:ext cx="2520000" cy="369332"/>
          </a:xfrm>
          <a:prstGeom prst="rect">
            <a:avLst/>
          </a:prstGeom>
        </p:spPr>
        <p:txBody>
          <a:bodyPr wrap="square" lIns="0" tIns="0" rIns="0" bIns="0" anchor="b">
            <a:noAutofit/>
          </a:bodyPr>
          <a:lstStyle>
            <a:lvl1pPr marL="0" indent="0">
              <a:buNone/>
              <a:defRPr sz="200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defRPr>
            </a:lvl1pPr>
          </a:lstStyle>
          <a:p>
            <a:pPr lvl="0"/>
            <a:r>
              <a:rPr lang="ru-RU" dirty="0"/>
              <a:t>Имя спикера</a:t>
            </a:r>
          </a:p>
        </p:txBody>
      </p:sp>
      <p:sp>
        <p:nvSpPr>
          <p:cNvPr id="27" name="Текст 7">
            <a:extLst>
              <a:ext uri="{FF2B5EF4-FFF2-40B4-BE49-F238E27FC236}">
                <a16:creationId xmlns:a16="http://schemas.microsoft.com/office/drawing/2014/main" id="{1B5C5C65-8BE5-0443-BA64-715241BB2EE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5324" y="5661248"/>
            <a:ext cx="2520000" cy="1938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defRPr>
            </a:lvl1pPr>
          </a:lstStyle>
          <a:p>
            <a:pPr lvl="0"/>
            <a:r>
              <a:rPr lang="ru-RU" dirty="0" err="1"/>
              <a:t>Аффилиация</a:t>
            </a:r>
            <a:endParaRPr lang="ru-RU" dirty="0"/>
          </a:p>
        </p:txBody>
      </p:sp>
      <p:sp>
        <p:nvSpPr>
          <p:cNvPr id="28" name="Текст 7">
            <a:extLst>
              <a:ext uri="{FF2B5EF4-FFF2-40B4-BE49-F238E27FC236}">
                <a16:creationId xmlns:a16="http://schemas.microsoft.com/office/drawing/2014/main" id="{36B29C51-4A29-1C41-B69C-B1C995299D7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75720" y="5147900"/>
            <a:ext cx="2520000" cy="369332"/>
          </a:xfrm>
          <a:prstGeom prst="rect">
            <a:avLst/>
          </a:prstGeom>
        </p:spPr>
        <p:txBody>
          <a:bodyPr wrap="square" lIns="0" tIns="0" rIns="0" bIns="0" anchor="b">
            <a:noAutofit/>
          </a:bodyPr>
          <a:lstStyle>
            <a:lvl1pPr marL="0" indent="0">
              <a:buNone/>
              <a:defRPr sz="200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defRPr>
            </a:lvl1pPr>
          </a:lstStyle>
          <a:p>
            <a:pPr lvl="0"/>
            <a:r>
              <a:rPr lang="ru-RU" dirty="0"/>
              <a:t>Имя спикера</a:t>
            </a:r>
          </a:p>
        </p:txBody>
      </p:sp>
      <p:sp>
        <p:nvSpPr>
          <p:cNvPr id="29" name="Текст 7">
            <a:extLst>
              <a:ext uri="{FF2B5EF4-FFF2-40B4-BE49-F238E27FC236}">
                <a16:creationId xmlns:a16="http://schemas.microsoft.com/office/drawing/2014/main" id="{051F307E-71B1-6C43-9A32-6BE5FDFDE41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75720" y="5661248"/>
            <a:ext cx="2520000" cy="1938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defRPr>
            </a:lvl1pPr>
          </a:lstStyle>
          <a:p>
            <a:pPr lvl="0"/>
            <a:r>
              <a:rPr lang="ru-RU" dirty="0" err="1"/>
              <a:t>Аффилиация</a:t>
            </a:r>
            <a:endParaRPr lang="ru-RU" dirty="0"/>
          </a:p>
        </p:txBody>
      </p:sp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53B7636C-FA48-1B4C-8FF2-2AE8E4D0C7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98278" y="703612"/>
            <a:ext cx="2010092" cy="61221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8F6B0D1A-C188-5446-9C0E-E3E0228F72D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19235" y="728664"/>
            <a:ext cx="4374487" cy="1587516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05DE41E5-8821-C54C-8E92-6B20FFD7C9D8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122189" y="2640416"/>
            <a:ext cx="4374486" cy="1581635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2684E096-9AA1-0948-8918-A63450398694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122189" y="4546288"/>
            <a:ext cx="4374486" cy="1581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56695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2 (2 спикера)">
    <p:bg>
      <p:bgPr>
        <a:solidFill>
          <a:srgbClr val="F7F3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18FAE4AD-284F-F741-B776-507FC85AE3A4}"/>
              </a:ext>
            </a:extLst>
          </p:cNvPr>
          <p:cNvSpPr txBox="1"/>
          <p:nvPr userDrawn="1"/>
        </p:nvSpPr>
        <p:spPr>
          <a:xfrm>
            <a:off x="695325" y="-737435"/>
            <a:ext cx="997068" cy="153888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r>
              <a:rPr lang="ru-RU" sz="1000" spc="70" dirty="0"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ИНСТРУКЦИИ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7D5EFD1-53D3-8C4E-AF6F-E25C3B4EAA0E}"/>
              </a:ext>
            </a:extLst>
          </p:cNvPr>
          <p:cNvSpPr txBox="1"/>
          <p:nvPr userDrawn="1"/>
        </p:nvSpPr>
        <p:spPr>
          <a:xfrm>
            <a:off x="3575720" y="-737435"/>
            <a:ext cx="3636442" cy="15388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ru-RU" sz="1000" dirty="0"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Вариант обложки 2, 2 докладчика</a:t>
            </a:r>
          </a:p>
        </p:txBody>
      </p:sp>
      <p:sp>
        <p:nvSpPr>
          <p:cNvPr id="24" name="Заголовок 1">
            <a:extLst>
              <a:ext uri="{FF2B5EF4-FFF2-40B4-BE49-F238E27FC236}">
                <a16:creationId xmlns:a16="http://schemas.microsoft.com/office/drawing/2014/main" id="{DAA9C5DD-A3B2-8D48-B9A7-D430097778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5325" y="3807624"/>
            <a:ext cx="5400675" cy="738664"/>
          </a:xfrm>
          <a:prstGeom prst="rect">
            <a:avLst/>
          </a:prstGeom>
        </p:spPr>
        <p:txBody>
          <a:bodyPr lIns="0" tIns="0" rIns="0" bIns="0" anchor="b"/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4000" spc="0" baseline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defRPr>
            </a:lvl1pPr>
          </a:lstStyle>
          <a:p>
            <a:r>
              <a:rPr lang="en-US" dirty="0"/>
              <a:t>Presentation</a:t>
            </a:r>
            <a:r>
              <a:rPr lang="ru-RU" dirty="0"/>
              <a:t> </a:t>
            </a:r>
            <a:r>
              <a:rPr lang="en-US" dirty="0"/>
              <a:t>title</a:t>
            </a:r>
            <a:endParaRPr lang="ru-RU" dirty="0"/>
          </a:p>
        </p:txBody>
      </p:sp>
      <p:sp>
        <p:nvSpPr>
          <p:cNvPr id="32" name="Текст 7">
            <a:extLst>
              <a:ext uri="{FF2B5EF4-FFF2-40B4-BE49-F238E27FC236}">
                <a16:creationId xmlns:a16="http://schemas.microsoft.com/office/drawing/2014/main" id="{1BEC4144-5297-0A42-AAA9-D1F9E2C7A17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5324" y="5147900"/>
            <a:ext cx="2520000" cy="369332"/>
          </a:xfrm>
          <a:prstGeom prst="rect">
            <a:avLst/>
          </a:prstGeom>
        </p:spPr>
        <p:txBody>
          <a:bodyPr wrap="square" lIns="0" tIns="0" rIns="0" bIns="0" anchor="b">
            <a:noAutofit/>
          </a:bodyPr>
          <a:lstStyle>
            <a:lvl1pPr marL="0" indent="0">
              <a:buNone/>
              <a:defRPr sz="200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defRPr>
            </a:lvl1pPr>
          </a:lstStyle>
          <a:p>
            <a:pPr lvl="0"/>
            <a:r>
              <a:rPr lang="ru-RU" dirty="0"/>
              <a:t>Имя спикера</a:t>
            </a:r>
          </a:p>
        </p:txBody>
      </p:sp>
      <p:sp>
        <p:nvSpPr>
          <p:cNvPr id="33" name="Текст 7">
            <a:extLst>
              <a:ext uri="{FF2B5EF4-FFF2-40B4-BE49-F238E27FC236}">
                <a16:creationId xmlns:a16="http://schemas.microsoft.com/office/drawing/2014/main" id="{09AC361C-229D-0348-939F-A7BA9C6530A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5324" y="5661248"/>
            <a:ext cx="2520000" cy="1938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defRPr>
            </a:lvl1pPr>
          </a:lstStyle>
          <a:p>
            <a:pPr lvl="0"/>
            <a:r>
              <a:rPr lang="ru-RU" dirty="0" err="1"/>
              <a:t>Аффилиация</a:t>
            </a:r>
            <a:endParaRPr lang="ru-RU" dirty="0"/>
          </a:p>
        </p:txBody>
      </p:sp>
      <p:sp>
        <p:nvSpPr>
          <p:cNvPr id="34" name="Текст 7">
            <a:extLst>
              <a:ext uri="{FF2B5EF4-FFF2-40B4-BE49-F238E27FC236}">
                <a16:creationId xmlns:a16="http://schemas.microsoft.com/office/drawing/2014/main" id="{6CF0DE9E-2534-874D-9081-CBA14B4E11D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75720" y="5147900"/>
            <a:ext cx="2520000" cy="369332"/>
          </a:xfrm>
          <a:prstGeom prst="rect">
            <a:avLst/>
          </a:prstGeom>
        </p:spPr>
        <p:txBody>
          <a:bodyPr wrap="square" lIns="0" tIns="0" rIns="0" bIns="0" anchor="b">
            <a:noAutofit/>
          </a:bodyPr>
          <a:lstStyle>
            <a:lvl1pPr marL="0" indent="0">
              <a:buNone/>
              <a:defRPr sz="200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defRPr>
            </a:lvl1pPr>
          </a:lstStyle>
          <a:p>
            <a:pPr lvl="0"/>
            <a:r>
              <a:rPr lang="ru-RU" dirty="0"/>
              <a:t>Имя спикера</a:t>
            </a:r>
          </a:p>
        </p:txBody>
      </p:sp>
      <p:sp>
        <p:nvSpPr>
          <p:cNvPr id="35" name="Текст 7">
            <a:extLst>
              <a:ext uri="{FF2B5EF4-FFF2-40B4-BE49-F238E27FC236}">
                <a16:creationId xmlns:a16="http://schemas.microsoft.com/office/drawing/2014/main" id="{198A364A-7AA4-414E-B4AA-32256CF58FE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75720" y="5661248"/>
            <a:ext cx="2520000" cy="1938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defRPr>
            </a:lvl1pPr>
          </a:lstStyle>
          <a:p>
            <a:pPr lvl="0"/>
            <a:r>
              <a:rPr lang="ru-RU" dirty="0" err="1"/>
              <a:t>Аффилиация</a:t>
            </a:r>
            <a:endParaRPr lang="ru-RU" dirty="0"/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26574AB2-E45D-C640-B549-F48FCBFBF49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98278" y="703612"/>
            <a:ext cx="2010092" cy="612211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52962B60-4EDC-B743-A3B8-3FCC7FAF0C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2818" r="13468" b="4072"/>
          <a:stretch/>
        </p:blipFill>
        <p:spPr>
          <a:xfrm>
            <a:off x="7605693" y="0"/>
            <a:ext cx="458630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65575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3 (2 спикера)">
    <p:bg>
      <p:bgPr>
        <a:solidFill>
          <a:srgbClr val="F7F3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18FAE4AD-284F-F741-B776-507FC85AE3A4}"/>
              </a:ext>
            </a:extLst>
          </p:cNvPr>
          <p:cNvSpPr txBox="1"/>
          <p:nvPr userDrawn="1"/>
        </p:nvSpPr>
        <p:spPr>
          <a:xfrm>
            <a:off x="695325" y="-737435"/>
            <a:ext cx="997068" cy="153888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r>
              <a:rPr lang="ru-RU" sz="1000" spc="70" dirty="0"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ИНСТРУКЦИИ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7D5EFD1-53D3-8C4E-AF6F-E25C3B4EAA0E}"/>
              </a:ext>
            </a:extLst>
          </p:cNvPr>
          <p:cNvSpPr txBox="1"/>
          <p:nvPr userDrawn="1"/>
        </p:nvSpPr>
        <p:spPr>
          <a:xfrm>
            <a:off x="3575720" y="-737435"/>
            <a:ext cx="3636442" cy="15388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ru-RU" sz="1000" dirty="0"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Вариант обложки 3, 2 докладчика</a:t>
            </a:r>
          </a:p>
        </p:txBody>
      </p:sp>
      <p:sp>
        <p:nvSpPr>
          <p:cNvPr id="24" name="Заголовок 1">
            <a:extLst>
              <a:ext uri="{FF2B5EF4-FFF2-40B4-BE49-F238E27FC236}">
                <a16:creationId xmlns:a16="http://schemas.microsoft.com/office/drawing/2014/main" id="{CB9422B9-FB92-9E4B-BF02-9AA61051140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5325" y="3807624"/>
            <a:ext cx="5400675" cy="738664"/>
          </a:xfrm>
          <a:prstGeom prst="rect">
            <a:avLst/>
          </a:prstGeom>
        </p:spPr>
        <p:txBody>
          <a:bodyPr lIns="0" tIns="0" rIns="0" bIns="0" anchor="b"/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4000" spc="0" baseline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defRPr>
            </a:lvl1pPr>
          </a:lstStyle>
          <a:p>
            <a:r>
              <a:rPr lang="en-US" dirty="0"/>
              <a:t>Presentation</a:t>
            </a:r>
            <a:r>
              <a:rPr lang="ru-RU" dirty="0"/>
              <a:t> </a:t>
            </a:r>
            <a:r>
              <a:rPr lang="en-US" dirty="0"/>
              <a:t>title</a:t>
            </a:r>
            <a:endParaRPr lang="ru-RU" dirty="0"/>
          </a:p>
        </p:txBody>
      </p:sp>
      <p:sp>
        <p:nvSpPr>
          <p:cNvPr id="33" name="Текст 7">
            <a:extLst>
              <a:ext uri="{FF2B5EF4-FFF2-40B4-BE49-F238E27FC236}">
                <a16:creationId xmlns:a16="http://schemas.microsoft.com/office/drawing/2014/main" id="{C740A36C-965D-9D41-93B2-D31B535CC6B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5324" y="5147900"/>
            <a:ext cx="2520000" cy="369332"/>
          </a:xfrm>
          <a:prstGeom prst="rect">
            <a:avLst/>
          </a:prstGeom>
        </p:spPr>
        <p:txBody>
          <a:bodyPr wrap="square" lIns="0" tIns="0" rIns="0" bIns="0" anchor="b">
            <a:noAutofit/>
          </a:bodyPr>
          <a:lstStyle>
            <a:lvl1pPr marL="0" indent="0">
              <a:buNone/>
              <a:defRPr sz="200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defRPr>
            </a:lvl1pPr>
          </a:lstStyle>
          <a:p>
            <a:pPr lvl="0"/>
            <a:r>
              <a:rPr lang="ru-RU" dirty="0"/>
              <a:t>Имя спикера</a:t>
            </a:r>
          </a:p>
        </p:txBody>
      </p:sp>
      <p:sp>
        <p:nvSpPr>
          <p:cNvPr id="34" name="Текст 7">
            <a:extLst>
              <a:ext uri="{FF2B5EF4-FFF2-40B4-BE49-F238E27FC236}">
                <a16:creationId xmlns:a16="http://schemas.microsoft.com/office/drawing/2014/main" id="{E9BAE413-CEE0-B24B-B931-0324509F014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5324" y="5661248"/>
            <a:ext cx="2520000" cy="1938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defRPr>
            </a:lvl1pPr>
          </a:lstStyle>
          <a:p>
            <a:pPr lvl="0"/>
            <a:r>
              <a:rPr lang="ru-RU" dirty="0" err="1"/>
              <a:t>Аффилиация</a:t>
            </a:r>
            <a:endParaRPr lang="ru-RU" dirty="0"/>
          </a:p>
        </p:txBody>
      </p:sp>
      <p:sp>
        <p:nvSpPr>
          <p:cNvPr id="35" name="Текст 7">
            <a:extLst>
              <a:ext uri="{FF2B5EF4-FFF2-40B4-BE49-F238E27FC236}">
                <a16:creationId xmlns:a16="http://schemas.microsoft.com/office/drawing/2014/main" id="{5B2C662D-2B92-844D-BCF6-22043C3DF2D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75720" y="5147900"/>
            <a:ext cx="2520000" cy="369332"/>
          </a:xfrm>
          <a:prstGeom prst="rect">
            <a:avLst/>
          </a:prstGeom>
        </p:spPr>
        <p:txBody>
          <a:bodyPr wrap="square" lIns="0" tIns="0" rIns="0" bIns="0" anchor="b">
            <a:noAutofit/>
          </a:bodyPr>
          <a:lstStyle>
            <a:lvl1pPr marL="0" indent="0">
              <a:buNone/>
              <a:defRPr sz="200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defRPr>
            </a:lvl1pPr>
          </a:lstStyle>
          <a:p>
            <a:pPr lvl="0"/>
            <a:r>
              <a:rPr lang="ru-RU" dirty="0"/>
              <a:t>Имя спикера</a:t>
            </a:r>
          </a:p>
        </p:txBody>
      </p:sp>
      <p:sp>
        <p:nvSpPr>
          <p:cNvPr id="36" name="Текст 7">
            <a:extLst>
              <a:ext uri="{FF2B5EF4-FFF2-40B4-BE49-F238E27FC236}">
                <a16:creationId xmlns:a16="http://schemas.microsoft.com/office/drawing/2014/main" id="{1C5061C0-8204-0E46-B56C-AD476628727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75720" y="5661248"/>
            <a:ext cx="2520000" cy="1938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defRPr>
            </a:lvl1pPr>
          </a:lstStyle>
          <a:p>
            <a:pPr lvl="0"/>
            <a:r>
              <a:rPr lang="ru-RU" dirty="0" err="1"/>
              <a:t>Аффилиация</a:t>
            </a:r>
            <a:endParaRPr lang="ru-RU" dirty="0"/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66124086-C78F-F04B-9AA3-D3A3CE56282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98278" y="703612"/>
            <a:ext cx="2010092" cy="612211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5506F348-0F8E-414F-886D-BDAAD659FD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2221" r="6689" b="9604"/>
          <a:stretch/>
        </p:blipFill>
        <p:spPr>
          <a:xfrm>
            <a:off x="7002685" y="0"/>
            <a:ext cx="51893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73747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4 (2 спикера)">
    <p:bg>
      <p:bgPr>
        <a:solidFill>
          <a:srgbClr val="F7F3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18FAE4AD-284F-F741-B776-507FC85AE3A4}"/>
              </a:ext>
            </a:extLst>
          </p:cNvPr>
          <p:cNvSpPr txBox="1"/>
          <p:nvPr userDrawn="1"/>
        </p:nvSpPr>
        <p:spPr>
          <a:xfrm>
            <a:off x="695325" y="-737435"/>
            <a:ext cx="997068" cy="153888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r>
              <a:rPr lang="ru-RU" sz="1000" spc="70" dirty="0"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ИНСТРУКЦИИ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7D5EFD1-53D3-8C4E-AF6F-E25C3B4EAA0E}"/>
              </a:ext>
            </a:extLst>
          </p:cNvPr>
          <p:cNvSpPr txBox="1"/>
          <p:nvPr userDrawn="1"/>
        </p:nvSpPr>
        <p:spPr>
          <a:xfrm>
            <a:off x="3575720" y="-737435"/>
            <a:ext cx="3636442" cy="15388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ru-RU" sz="1000" dirty="0"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Вариант обложки 4, 2 докладчика</a:t>
            </a:r>
          </a:p>
        </p:txBody>
      </p:sp>
      <p:sp>
        <p:nvSpPr>
          <p:cNvPr id="24" name="Заголовок 1">
            <a:extLst>
              <a:ext uri="{FF2B5EF4-FFF2-40B4-BE49-F238E27FC236}">
                <a16:creationId xmlns:a16="http://schemas.microsoft.com/office/drawing/2014/main" id="{AB9D55FA-A2BC-534B-A9E0-65C8666B2A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5325" y="3807624"/>
            <a:ext cx="5400675" cy="738664"/>
          </a:xfrm>
          <a:prstGeom prst="rect">
            <a:avLst/>
          </a:prstGeom>
        </p:spPr>
        <p:txBody>
          <a:bodyPr lIns="0" tIns="0" rIns="0" bIns="0" anchor="b"/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4000" spc="0" baseline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defRPr>
            </a:lvl1pPr>
          </a:lstStyle>
          <a:p>
            <a:r>
              <a:rPr lang="en-US" dirty="0"/>
              <a:t>Presentation</a:t>
            </a:r>
            <a:r>
              <a:rPr lang="ru-RU" dirty="0"/>
              <a:t> </a:t>
            </a:r>
            <a:r>
              <a:rPr lang="en-US" dirty="0"/>
              <a:t>title</a:t>
            </a:r>
            <a:endParaRPr lang="ru-RU" dirty="0"/>
          </a:p>
        </p:txBody>
      </p:sp>
      <p:sp>
        <p:nvSpPr>
          <p:cNvPr id="27" name="Текст 7">
            <a:extLst>
              <a:ext uri="{FF2B5EF4-FFF2-40B4-BE49-F238E27FC236}">
                <a16:creationId xmlns:a16="http://schemas.microsoft.com/office/drawing/2014/main" id="{30FCC804-EDA7-4940-8FC5-4FA082DFE8F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5324" y="5147900"/>
            <a:ext cx="2520000" cy="369332"/>
          </a:xfrm>
          <a:prstGeom prst="rect">
            <a:avLst/>
          </a:prstGeom>
        </p:spPr>
        <p:txBody>
          <a:bodyPr wrap="square" lIns="0" tIns="0" rIns="0" bIns="0" anchor="b">
            <a:noAutofit/>
          </a:bodyPr>
          <a:lstStyle>
            <a:lvl1pPr marL="0" indent="0">
              <a:buNone/>
              <a:defRPr sz="200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defRPr>
            </a:lvl1pPr>
          </a:lstStyle>
          <a:p>
            <a:pPr lvl="0"/>
            <a:r>
              <a:rPr lang="ru-RU" dirty="0"/>
              <a:t>Имя спикера</a:t>
            </a:r>
          </a:p>
        </p:txBody>
      </p:sp>
      <p:sp>
        <p:nvSpPr>
          <p:cNvPr id="28" name="Текст 7">
            <a:extLst>
              <a:ext uri="{FF2B5EF4-FFF2-40B4-BE49-F238E27FC236}">
                <a16:creationId xmlns:a16="http://schemas.microsoft.com/office/drawing/2014/main" id="{CF71B3DA-4022-EF47-B400-1B0B43846D4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5324" y="5661248"/>
            <a:ext cx="2520000" cy="1938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defRPr>
            </a:lvl1pPr>
          </a:lstStyle>
          <a:p>
            <a:pPr lvl="0"/>
            <a:r>
              <a:rPr lang="ru-RU" dirty="0" err="1"/>
              <a:t>Аффилиация</a:t>
            </a:r>
            <a:endParaRPr lang="ru-RU" dirty="0"/>
          </a:p>
        </p:txBody>
      </p:sp>
      <p:sp>
        <p:nvSpPr>
          <p:cNvPr id="37" name="Текст 7">
            <a:extLst>
              <a:ext uri="{FF2B5EF4-FFF2-40B4-BE49-F238E27FC236}">
                <a16:creationId xmlns:a16="http://schemas.microsoft.com/office/drawing/2014/main" id="{122F5B70-F550-0B4C-ABBB-1880F394BB7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75720" y="5147900"/>
            <a:ext cx="2520000" cy="369332"/>
          </a:xfrm>
          <a:prstGeom prst="rect">
            <a:avLst/>
          </a:prstGeom>
        </p:spPr>
        <p:txBody>
          <a:bodyPr wrap="square" lIns="0" tIns="0" rIns="0" bIns="0" anchor="b">
            <a:noAutofit/>
          </a:bodyPr>
          <a:lstStyle>
            <a:lvl1pPr marL="0" indent="0">
              <a:buNone/>
              <a:defRPr sz="200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defRPr>
            </a:lvl1pPr>
          </a:lstStyle>
          <a:p>
            <a:pPr lvl="0"/>
            <a:r>
              <a:rPr lang="ru-RU" dirty="0"/>
              <a:t>Имя спикера</a:t>
            </a:r>
          </a:p>
        </p:txBody>
      </p:sp>
      <p:sp>
        <p:nvSpPr>
          <p:cNvPr id="38" name="Текст 7">
            <a:extLst>
              <a:ext uri="{FF2B5EF4-FFF2-40B4-BE49-F238E27FC236}">
                <a16:creationId xmlns:a16="http://schemas.microsoft.com/office/drawing/2014/main" id="{3A92ED18-8B68-C749-AC09-63956F1180B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75720" y="5661248"/>
            <a:ext cx="2520000" cy="1938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defRPr>
            </a:lvl1pPr>
          </a:lstStyle>
          <a:p>
            <a:pPr lvl="0"/>
            <a:r>
              <a:rPr lang="ru-RU" dirty="0" err="1"/>
              <a:t>Аффилиация</a:t>
            </a:r>
            <a:endParaRPr lang="ru-RU" dirty="0"/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BE1AF219-2729-6C49-8396-92BBFB74B6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98278" y="703612"/>
            <a:ext cx="2010092" cy="612211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854313E-B5DF-FD45-85AB-CCB51280C6D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5825" r="9443" b="11876"/>
          <a:stretch/>
        </p:blipFill>
        <p:spPr>
          <a:xfrm>
            <a:off x="6679252" y="-1"/>
            <a:ext cx="5512748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2472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rgbClr val="F7F3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8061135-38ED-404B-815C-A28F296AE73E}"/>
              </a:ext>
            </a:extLst>
          </p:cNvPr>
          <p:cNvSpPr txBox="1"/>
          <p:nvPr userDrawn="1"/>
        </p:nvSpPr>
        <p:spPr>
          <a:xfrm>
            <a:off x="3575720" y="-737435"/>
            <a:ext cx="3888432" cy="15388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ru-RU" sz="1000" dirty="0"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Пример слайда с содержанием презентации.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9287FB7-CBFF-724B-8EFC-999F9D213EC8}"/>
              </a:ext>
            </a:extLst>
          </p:cNvPr>
          <p:cNvSpPr txBox="1"/>
          <p:nvPr userDrawn="1"/>
        </p:nvSpPr>
        <p:spPr>
          <a:xfrm>
            <a:off x="695325" y="-737435"/>
            <a:ext cx="997068" cy="153888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r>
              <a:rPr lang="ru-RU" sz="1000" spc="70" dirty="0"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rPr>
              <a:t>ИНСТРУКЦИИ</a:t>
            </a: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83C09AC0-F437-1543-B9D0-84BCAC278D7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5" y="1464460"/>
            <a:ext cx="3960515" cy="73866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defRPr sz="4800" b="0" i="0" spc="200" baseline="0"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1pPr>
          </a:lstStyle>
          <a:p>
            <a:r>
              <a:rPr lang="en-US" dirty="0"/>
              <a:t>AGENDA</a:t>
            </a:r>
            <a:endParaRPr lang="ru-RU" dirty="0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687856B0-6F7D-D349-B96A-75587332EC3F}"/>
              </a:ext>
            </a:extLst>
          </p:cNvPr>
          <p:cNvSpPr/>
          <p:nvPr userDrawn="1"/>
        </p:nvSpPr>
        <p:spPr>
          <a:xfrm>
            <a:off x="695325" y="2504682"/>
            <a:ext cx="1676741" cy="108000"/>
          </a:xfrm>
          <a:prstGeom prst="rect">
            <a:avLst/>
          </a:prstGeom>
          <a:solidFill>
            <a:srgbClr val="3ED0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7530110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3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416202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77" r:id="rId2"/>
    <p:sldLayoutId id="2147483651" r:id="rId3"/>
    <p:sldLayoutId id="2147483652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66" r:id="rId10"/>
    <p:sldLayoutId id="2147483673" r:id="rId11"/>
    <p:sldLayoutId id="2147483668" r:id="rId12"/>
    <p:sldLayoutId id="2147483674" r:id="rId13"/>
    <p:sldLayoutId id="2147483661" r:id="rId14"/>
    <p:sldLayoutId id="2147483665" r:id="rId15"/>
    <p:sldLayoutId id="2147483662" r:id="rId16"/>
    <p:sldLayoutId id="2147483664" r:id="rId17"/>
    <p:sldLayoutId id="2147483663" r:id="rId18"/>
    <p:sldLayoutId id="2147483675" r:id="rId19"/>
    <p:sldLayoutId id="2147483671" r:id="rId20"/>
    <p:sldLayoutId id="2147483672" r:id="rId2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orient="horz" pos="459" userDrawn="1">
          <p15:clr>
            <a:srgbClr val="F26B43"/>
          </p15:clr>
        </p15:guide>
        <p15:guide id="4" pos="438" userDrawn="1">
          <p15:clr>
            <a:srgbClr val="F26B43"/>
          </p15:clr>
        </p15:guide>
        <p15:guide id="5" pos="7242" userDrawn="1">
          <p15:clr>
            <a:srgbClr val="F26B43"/>
          </p15:clr>
        </p15:guide>
        <p15:guide id="6" orient="horz" pos="386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4.svg"/><Relationship Id="rId7" Type="http://schemas.openxmlformats.org/officeDocument/2006/relationships/image" Target="../media/image53.svg"/><Relationship Id="rId12" Type="http://schemas.openxmlformats.org/officeDocument/2006/relationships/hyperlink" Target="https://github.com/ml-electron-project/NNfunctional/tree/master" TargetMode="External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2.png"/><Relationship Id="rId11" Type="http://schemas.openxmlformats.org/officeDocument/2006/relationships/image" Target="../media/image70.svg"/><Relationship Id="rId5" Type="http://schemas.openxmlformats.org/officeDocument/2006/relationships/image" Target="../media/image66.svg"/><Relationship Id="rId10" Type="http://schemas.openxmlformats.org/officeDocument/2006/relationships/image" Target="../media/image69.png"/><Relationship Id="rId4" Type="http://schemas.openxmlformats.org/officeDocument/2006/relationships/image" Target="../media/image65.png"/><Relationship Id="rId9" Type="http://schemas.openxmlformats.org/officeDocument/2006/relationships/image" Target="../media/image68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10" Type="http://schemas.openxmlformats.org/officeDocument/2006/relationships/image" Target="../media/image79.jpg"/><Relationship Id="rId4" Type="http://schemas.openxmlformats.org/officeDocument/2006/relationships/image" Target="../media/image73.png"/><Relationship Id="rId9" Type="http://schemas.openxmlformats.org/officeDocument/2006/relationships/image" Target="../media/image7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81.png"/><Relationship Id="rId7" Type="http://schemas.openxmlformats.org/officeDocument/2006/relationships/image" Target="../media/image84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72.png"/><Relationship Id="rId9" Type="http://schemas.openxmlformats.org/officeDocument/2006/relationships/image" Target="../media/image7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sv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8.xml"/><Relationship Id="rId5" Type="http://schemas.openxmlformats.org/officeDocument/2006/relationships/hyperlink" Target="https://github.com/wwapper/AIRI_SR_exc_potentials.git" TargetMode="External"/><Relationship Id="rId4" Type="http://schemas.openxmlformats.org/officeDocument/2006/relationships/image" Target="../media/image9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svg"/><Relationship Id="rId7" Type="http://schemas.openxmlformats.org/officeDocument/2006/relationships/image" Target="../media/image95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2.png"/><Relationship Id="rId7" Type="http://schemas.openxmlformats.org/officeDocument/2006/relationships/hyperlink" Target="https://tddft.org/programs/libxc/functionals/" TargetMode="Externa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doi.org/10.1038/s41467-019-12467-0" TargetMode="Externa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hyperlink" Target="https://doi.org/10.1038/s41598-022-18083-1" TargetMode="External"/><Relationship Id="rId7" Type="http://schemas.openxmlformats.org/officeDocument/2006/relationships/image" Target="../media/image48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7.png"/><Relationship Id="rId11" Type="http://schemas.openxmlformats.org/officeDocument/2006/relationships/image" Target="../media/image51.png"/><Relationship Id="rId5" Type="http://schemas.openxmlformats.org/officeDocument/2006/relationships/hyperlink" Target="https://doi.org/10.1038/s41524-020-0310-0" TargetMode="External"/><Relationship Id="rId10" Type="http://schemas.openxmlformats.org/officeDocument/2006/relationships/image" Target="../media/image50.png"/><Relationship Id="rId4" Type="http://schemas.openxmlformats.org/officeDocument/2006/relationships/hyperlink" Target="https://doi.org/10.1126/science.abj6511" TargetMode="External"/><Relationship Id="rId9" Type="http://schemas.openxmlformats.org/officeDocument/2006/relationships/hyperlink" Target="https://doi.org/10.48550/arXiv.2203.02540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sv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4.png"/><Relationship Id="rId7" Type="http://schemas.openxmlformats.org/officeDocument/2006/relationships/image" Target="../media/image57.svg"/><Relationship Id="rId2" Type="http://schemas.openxmlformats.org/officeDocument/2006/relationships/hyperlink" Target="https://gplearn.readthedocs.io/en/stable/index.html" TargetMode="Externa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hyperlink" Target="https://doi.org/10.1557/mrc.2019.85" TargetMode="External"/><Relationship Id="rId9" Type="http://schemas.openxmlformats.org/officeDocument/2006/relationships/image" Target="../media/image59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204.10532" TargetMode="External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8.xml"/><Relationship Id="rId6" Type="http://schemas.openxmlformats.org/officeDocument/2006/relationships/hyperlink" Target="https://github.com/facebookresearch/symbolicregression" TargetMode="Externa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3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07BDF50-12CA-FDA6-58D3-D0EFC75621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5325" y="1683035"/>
            <a:ext cx="6629206" cy="2876108"/>
          </a:xfrm>
        </p:spPr>
        <p:txBody>
          <a:bodyPr/>
          <a:lstStyle/>
          <a:p>
            <a:r>
              <a:rPr lang="ru-RU" sz="3200" dirty="0"/>
              <a:t>Аппроксимация обменно-корреляционных функционалов в квантовой химии математическими выражениями с помощью символьной регрессии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D4716A3-3D3B-3E85-5B8D-303A2489FFE8}"/>
              </a:ext>
            </a:extLst>
          </p:cNvPr>
          <p:cNvSpPr txBox="1"/>
          <p:nvPr/>
        </p:nvSpPr>
        <p:spPr>
          <a:xfrm>
            <a:off x="695325" y="5075681"/>
            <a:ext cx="548017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i="1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Выполнили</a:t>
            </a:r>
            <a:r>
              <a:rPr lang="en-US" i="1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:</a:t>
            </a:r>
          </a:p>
          <a:p>
            <a:r>
              <a:rPr lang="ru-RU" i="1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Ким Павел</a:t>
            </a:r>
          </a:p>
          <a:p>
            <a:pPr>
              <a:spcAft>
                <a:spcPts val="1200"/>
              </a:spcAft>
            </a:pPr>
            <a:r>
              <a:rPr lang="ru-RU" i="1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Кулаев Кирилл</a:t>
            </a:r>
          </a:p>
          <a:p>
            <a:r>
              <a:rPr lang="ru-RU" i="1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Куратор</a:t>
            </a:r>
            <a:r>
              <a:rPr lang="en-US" i="1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:</a:t>
            </a:r>
          </a:p>
          <a:p>
            <a:r>
              <a:rPr lang="ru-RU" i="1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Рябов Александр</a:t>
            </a:r>
          </a:p>
        </p:txBody>
      </p:sp>
    </p:spTree>
    <p:extLst>
      <p:ext uri="{BB962C8B-B14F-4D97-AF65-F5344CB8AC3E}">
        <p14:creationId xmlns:p14="http://schemas.microsoft.com/office/powerpoint/2010/main" val="19764022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E9B860B-9FE4-2E45-89F1-5D52A5318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4800" dirty="0"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Экспериментальная часть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F11CB96-848A-8A44-9057-2CA2CD97A8C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03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124037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DE32B42-D686-B4DE-DBB6-F2B3CA90286E}"/>
              </a:ext>
            </a:extLst>
          </p:cNvPr>
          <p:cNvSpPr txBox="1"/>
          <p:nvPr/>
        </p:nvSpPr>
        <p:spPr>
          <a:xfrm>
            <a:off x="479459" y="874435"/>
            <a:ext cx="5646002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Генерация модельных значений электронной плотности</a:t>
            </a:r>
            <a:endParaRPr lang="en-US" dirty="0">
              <a:latin typeface="Inter" panose="020B0502030000000004" pitchFamily="34" charset="0"/>
              <a:ea typeface="Inter" panose="020B0502030000000004" pitchFamily="34" charset="0"/>
              <a:cs typeface="Inter" panose="020B0502030000000004" pitchFamily="34" charset="0"/>
            </a:endParaRPr>
          </a:p>
          <a:p>
            <a:pPr marL="342900" indent="-342900">
              <a:buAutoNum type="arabicParenR"/>
            </a:pPr>
            <a:r>
              <a:rPr lang="ru-RU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от 0 до 10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00</a:t>
            </a:r>
            <a:r>
              <a:rPr lang="ru-RU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 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electrons per bohr</a:t>
            </a:r>
            <a:r>
              <a:rPr lang="en-US" baseline="300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3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;</a:t>
            </a:r>
            <a:r>
              <a:rPr lang="ru-RU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 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1500</a:t>
            </a:r>
            <a:r>
              <a:rPr lang="ru-RU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 и 1000 точек соответственно для обучения и тестирования модели</a:t>
            </a:r>
            <a:endParaRPr lang="en-US" dirty="0">
              <a:latin typeface="Inter" panose="020B0502030000000004" pitchFamily="34" charset="0"/>
              <a:ea typeface="Inter" panose="020B0502030000000004" pitchFamily="34" charset="0"/>
              <a:cs typeface="Inter" panose="020B0502030000000004" pitchFamily="34" charset="0"/>
            </a:endParaRPr>
          </a:p>
          <a:p>
            <a:pPr marL="342900" indent="-342900">
              <a:buAutoNum type="arabicParenR"/>
            </a:pPr>
            <a:r>
              <a:rPr lang="ru-RU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от 0 до 1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e7</a:t>
            </a:r>
            <a:r>
              <a:rPr lang="ru-RU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 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electrons per bohr</a:t>
            </a:r>
            <a:r>
              <a:rPr lang="en-US" baseline="300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3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 </a:t>
            </a:r>
            <a:r>
              <a:rPr lang="ru-RU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(верхняя граница определялась расчетом электронной плотности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 </a:t>
            </a:r>
            <a:r>
              <a:rPr lang="ru-RU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атома 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Hg)</a:t>
            </a:r>
            <a:r>
              <a:rPr lang="ru-RU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 – 2000 и 3000 точек соответственно для обучения и тестирования модели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C411CA-E069-C71E-CD57-514CC01C909D}"/>
              </a:ext>
            </a:extLst>
          </p:cNvPr>
          <p:cNvSpPr txBox="1"/>
          <p:nvPr/>
        </p:nvSpPr>
        <p:spPr>
          <a:xfrm>
            <a:off x="6887371" y="916304"/>
            <a:ext cx="4659739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Использование сгенерированных значений электронной плотности для расчета значений обменно-корреляционных потенциалов с известными аналитическими выражениями 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–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lda_x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,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lda_c_chachiyo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,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lda_c_pw_mod</a:t>
            </a:r>
            <a:endParaRPr lang="ru-RU" dirty="0">
              <a:latin typeface="Inter" panose="020B0502030000000004" pitchFamily="34" charset="0"/>
              <a:ea typeface="Inter" panose="020B0502030000000004" pitchFamily="34" charset="0"/>
              <a:cs typeface="Inter" panose="020B05020300000000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AC09FBF-8792-E98A-7E06-1DE524A5DEFF}"/>
              </a:ext>
            </a:extLst>
          </p:cNvPr>
          <p:cNvSpPr txBox="1"/>
          <p:nvPr/>
        </p:nvSpPr>
        <p:spPr>
          <a:xfrm>
            <a:off x="6887371" y="4339292"/>
            <a:ext cx="456695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Аппроксимация </a:t>
            </a:r>
            <a:r>
              <a:rPr lang="ru-RU" dirty="0" err="1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нейросетевого</a:t>
            </a:r>
            <a:r>
              <a:rPr lang="ru-RU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 функционала неизвестного аналитического вида* моделями символьной регрессии и оценка полученной формулы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563F85B-F838-E42D-E3E2-7D8FF0FA024C}"/>
              </a:ext>
            </a:extLst>
          </p:cNvPr>
          <p:cNvSpPr txBox="1"/>
          <p:nvPr/>
        </p:nvSpPr>
        <p:spPr>
          <a:xfrm>
            <a:off x="1389555" y="4428665"/>
            <a:ext cx="462390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Расчет полной энергии молекулы воды в основном состоянии с использованием полученных аналитических формул и сравнение с </a:t>
            </a:r>
            <a:r>
              <a:rPr lang="ru-RU" dirty="0" err="1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референсным</a:t>
            </a:r>
            <a:r>
              <a:rPr lang="ru-RU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 значением, полученным </a:t>
            </a:r>
            <a:r>
              <a:rPr lang="en-US" i="1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ab initio</a:t>
            </a:r>
            <a:endParaRPr lang="ru-RU" i="1" dirty="0">
              <a:latin typeface="Inter" panose="020B0502030000000004" pitchFamily="34" charset="0"/>
              <a:ea typeface="Inter" panose="020B0502030000000004" pitchFamily="34" charset="0"/>
              <a:cs typeface="Inter" panose="020B0502030000000004" pitchFamily="34" charset="0"/>
            </a:endParaRPr>
          </a:p>
        </p:txBody>
      </p:sp>
      <p:sp>
        <p:nvSpPr>
          <p:cNvPr id="13" name="Заголовок 1">
            <a:extLst>
              <a:ext uri="{FF2B5EF4-FFF2-40B4-BE49-F238E27FC236}">
                <a16:creationId xmlns:a16="http://schemas.microsoft.com/office/drawing/2014/main" id="{24B862C4-44F9-43DE-4663-D77804861006}"/>
              </a:ext>
            </a:extLst>
          </p:cNvPr>
          <p:cNvSpPr txBox="1">
            <a:spLocks/>
          </p:cNvSpPr>
          <p:nvPr/>
        </p:nvSpPr>
        <p:spPr>
          <a:xfrm>
            <a:off x="418943" y="292028"/>
            <a:ext cx="10801350" cy="2769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2800" kern="120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defRPr>
            </a:lvl1pPr>
          </a:lstStyle>
          <a:p>
            <a:r>
              <a:rPr lang="ru-RU" sz="2000" b="1" dirty="0"/>
              <a:t>Описание эксперимента</a:t>
            </a:r>
          </a:p>
        </p:txBody>
      </p:sp>
      <p:sp>
        <p:nvSpPr>
          <p:cNvPr id="14" name="Прямоугольник: скругленные углы 13">
            <a:extLst>
              <a:ext uri="{FF2B5EF4-FFF2-40B4-BE49-F238E27FC236}">
                <a16:creationId xmlns:a16="http://schemas.microsoft.com/office/drawing/2014/main" id="{777DFD39-0D8A-B08C-FF61-EF3D45944CF3}"/>
              </a:ext>
            </a:extLst>
          </p:cNvPr>
          <p:cNvSpPr/>
          <p:nvPr/>
        </p:nvSpPr>
        <p:spPr>
          <a:xfrm>
            <a:off x="418943" y="832566"/>
            <a:ext cx="5776607" cy="2904191"/>
          </a:xfrm>
          <a:prstGeom prst="roundRect">
            <a:avLst>
              <a:gd name="adj" fmla="val 3175"/>
            </a:avLst>
          </a:prstGeom>
          <a:noFill/>
          <a:ln w="28575">
            <a:solidFill>
              <a:srgbClr val="3ED0B9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Прямоугольник: скругленные углы 14">
            <a:extLst>
              <a:ext uri="{FF2B5EF4-FFF2-40B4-BE49-F238E27FC236}">
                <a16:creationId xmlns:a16="http://schemas.microsoft.com/office/drawing/2014/main" id="{01A3BFEB-F0B8-1CD6-04FE-8FF309D1C159}"/>
              </a:ext>
            </a:extLst>
          </p:cNvPr>
          <p:cNvSpPr/>
          <p:nvPr/>
        </p:nvSpPr>
        <p:spPr>
          <a:xfrm>
            <a:off x="6784648" y="874435"/>
            <a:ext cx="4847909" cy="2073193"/>
          </a:xfrm>
          <a:prstGeom prst="roundRect">
            <a:avLst>
              <a:gd name="adj" fmla="val 3175"/>
            </a:avLst>
          </a:prstGeom>
          <a:noFill/>
          <a:ln w="28575">
            <a:solidFill>
              <a:srgbClr val="3ED0B9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1" name="Рисунок 60">
            <a:extLst>
              <a:ext uri="{FF2B5EF4-FFF2-40B4-BE49-F238E27FC236}">
                <a16:creationId xmlns:a16="http://schemas.microsoft.com/office/drawing/2014/main" id="{384958DD-6305-C2CA-53FB-1485A5A7BC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0478" y="736636"/>
            <a:ext cx="72526" cy="275597"/>
          </a:xfrm>
          <a:prstGeom prst="rect">
            <a:avLst/>
          </a:prstGeom>
        </p:spPr>
      </p:pic>
      <p:pic>
        <p:nvPicPr>
          <p:cNvPr id="62" name="Рисунок 61">
            <a:extLst>
              <a:ext uri="{FF2B5EF4-FFF2-40B4-BE49-F238E27FC236}">
                <a16:creationId xmlns:a16="http://schemas.microsoft.com/office/drawing/2014/main" id="{E9D71618-4335-B2AA-3201-3AA073FCFF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03148" y="737748"/>
            <a:ext cx="210324" cy="275597"/>
          </a:xfrm>
          <a:prstGeom prst="rect">
            <a:avLst/>
          </a:prstGeom>
        </p:spPr>
      </p:pic>
      <p:pic>
        <p:nvPicPr>
          <p:cNvPr id="63" name="Рисунок 62">
            <a:extLst>
              <a:ext uri="{FF2B5EF4-FFF2-40B4-BE49-F238E27FC236}">
                <a16:creationId xmlns:a16="http://schemas.microsoft.com/office/drawing/2014/main" id="{97B2212E-62F2-0B12-88D6-CCB79B6A11F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345191" y="1870430"/>
            <a:ext cx="268344" cy="268344"/>
          </a:xfrm>
          <a:prstGeom prst="rect">
            <a:avLst/>
          </a:prstGeom>
        </p:spPr>
      </p:pic>
      <p:pic>
        <p:nvPicPr>
          <p:cNvPr id="64" name="Рисунок 63">
            <a:extLst>
              <a:ext uri="{FF2B5EF4-FFF2-40B4-BE49-F238E27FC236}">
                <a16:creationId xmlns:a16="http://schemas.microsoft.com/office/drawing/2014/main" id="{36BA659F-6551-A3B8-D1BD-4A1B7FDE9B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5400000">
            <a:off x="9083068" y="3497343"/>
            <a:ext cx="268344" cy="268344"/>
          </a:xfrm>
          <a:prstGeom prst="rect">
            <a:avLst/>
          </a:prstGeom>
        </p:spPr>
      </p:pic>
      <p:pic>
        <p:nvPicPr>
          <p:cNvPr id="65" name="Рисунок 64">
            <a:extLst>
              <a:ext uri="{FF2B5EF4-FFF2-40B4-BE49-F238E27FC236}">
                <a16:creationId xmlns:a16="http://schemas.microsoft.com/office/drawing/2014/main" id="{424926E1-3FD6-18C8-EBBE-A809A3F15CB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545314" y="4063695"/>
            <a:ext cx="239334" cy="275597"/>
          </a:xfrm>
          <a:prstGeom prst="rect">
            <a:avLst/>
          </a:prstGeom>
        </p:spPr>
      </p:pic>
      <p:sp>
        <p:nvSpPr>
          <p:cNvPr id="66" name="Прямоугольник: скругленные углы 65">
            <a:extLst>
              <a:ext uri="{FF2B5EF4-FFF2-40B4-BE49-F238E27FC236}">
                <a16:creationId xmlns:a16="http://schemas.microsoft.com/office/drawing/2014/main" id="{AB9EF3C4-9BF0-9691-7D73-2BDA63C335B7}"/>
              </a:ext>
            </a:extLst>
          </p:cNvPr>
          <p:cNvSpPr/>
          <p:nvPr/>
        </p:nvSpPr>
        <p:spPr>
          <a:xfrm>
            <a:off x="6795294" y="4249031"/>
            <a:ext cx="4847909" cy="2073193"/>
          </a:xfrm>
          <a:prstGeom prst="roundRect">
            <a:avLst>
              <a:gd name="adj" fmla="val 3175"/>
            </a:avLst>
          </a:prstGeom>
          <a:noFill/>
          <a:ln w="28575">
            <a:solidFill>
              <a:srgbClr val="3ED0B9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7" name="Рисунок 66">
            <a:extLst>
              <a:ext uri="{FF2B5EF4-FFF2-40B4-BE49-F238E27FC236}">
                <a16:creationId xmlns:a16="http://schemas.microsoft.com/office/drawing/2014/main" id="{AFBB95BC-CC21-EB2A-66E8-98F033EA45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6291727" y="5151455"/>
            <a:ext cx="268344" cy="268344"/>
          </a:xfrm>
          <a:prstGeom prst="rect">
            <a:avLst/>
          </a:prstGeom>
        </p:spPr>
      </p:pic>
      <p:sp>
        <p:nvSpPr>
          <p:cNvPr id="68" name="Прямоугольник: скругленные углы 67">
            <a:extLst>
              <a:ext uri="{FF2B5EF4-FFF2-40B4-BE49-F238E27FC236}">
                <a16:creationId xmlns:a16="http://schemas.microsoft.com/office/drawing/2014/main" id="{10958347-AA1D-6315-FEAA-2CBDC524F5F5}"/>
              </a:ext>
            </a:extLst>
          </p:cNvPr>
          <p:cNvSpPr/>
          <p:nvPr/>
        </p:nvSpPr>
        <p:spPr>
          <a:xfrm>
            <a:off x="1277552" y="4249031"/>
            <a:ext cx="4847909" cy="2073193"/>
          </a:xfrm>
          <a:prstGeom prst="roundRect">
            <a:avLst>
              <a:gd name="adj" fmla="val 3175"/>
            </a:avLst>
          </a:prstGeom>
          <a:noFill/>
          <a:ln w="28575">
            <a:solidFill>
              <a:srgbClr val="3ED0B9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9" name="Рисунок 68">
            <a:extLst>
              <a:ext uri="{FF2B5EF4-FFF2-40B4-BE49-F238E27FC236}">
                <a16:creationId xmlns:a16="http://schemas.microsoft.com/office/drawing/2014/main" id="{FB28FFBD-F0A0-DA61-9983-011AE6DDE66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06124" y="4063695"/>
            <a:ext cx="210324" cy="275597"/>
          </a:xfrm>
          <a:prstGeom prst="rect">
            <a:avLst/>
          </a:prstGeom>
        </p:spPr>
      </p:pic>
      <p:sp>
        <p:nvSpPr>
          <p:cNvPr id="71" name="TextBox 70">
            <a:extLst>
              <a:ext uri="{FF2B5EF4-FFF2-40B4-BE49-F238E27FC236}">
                <a16:creationId xmlns:a16="http://schemas.microsoft.com/office/drawing/2014/main" id="{EA6BC19D-3FBD-988A-1811-423011AA7B67}"/>
              </a:ext>
            </a:extLst>
          </p:cNvPr>
          <p:cNvSpPr txBox="1"/>
          <p:nvPr/>
        </p:nvSpPr>
        <p:spPr>
          <a:xfrm>
            <a:off x="6887371" y="5793458"/>
            <a:ext cx="456695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  <a:hlinkClick r:id="rId12"/>
              </a:rPr>
              <a:t>*https://github.com/ml-electron-project/NNfunctional/tree/master</a:t>
            </a:r>
            <a:r>
              <a:rPr lang="ru-RU" sz="12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 </a:t>
            </a:r>
          </a:p>
        </p:txBody>
      </p:sp>
      <p:sp>
        <p:nvSpPr>
          <p:cNvPr id="3" name="Номер слайда 1">
            <a:extLst>
              <a:ext uri="{FF2B5EF4-FFF2-40B4-BE49-F238E27FC236}">
                <a16:creationId xmlns:a16="http://schemas.microsoft.com/office/drawing/2014/main" id="{EE86AE07-7392-F58A-61AD-40692CDFF514}"/>
              </a:ext>
            </a:extLst>
          </p:cNvPr>
          <p:cNvSpPr txBox="1">
            <a:spLocks/>
          </p:cNvSpPr>
          <p:nvPr/>
        </p:nvSpPr>
        <p:spPr>
          <a:xfrm>
            <a:off x="11355998" y="6550223"/>
            <a:ext cx="600455" cy="215444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defPPr>
              <a:defRPr lang="ru-RU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Roboto Mono" pitchFamily="49" charset="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B144CBE-8549-0F41-A10E-99F26268CFAC}" type="slidenum">
              <a:rPr lang="ru-RU" sz="1400" b="1" smtClean="0">
                <a:solidFill>
                  <a:schemeClr val="tx1"/>
                </a:solidFill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pPr/>
              <a:t>11</a:t>
            </a:fld>
            <a:endParaRPr lang="ru-RU" sz="1400" b="1" dirty="0">
              <a:solidFill>
                <a:schemeClr val="tx1"/>
              </a:solidFill>
              <a:latin typeface="Inter" panose="020B0502030000000004" pitchFamily="34" charset="0"/>
              <a:ea typeface="Inter" panose="020B0502030000000004" pitchFamily="34" charset="0"/>
              <a:cs typeface="Inter" panose="020B050203000000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009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02DA88DA-A7E1-57EC-C6A1-57F94D7DE2EA}"/>
              </a:ext>
            </a:extLst>
          </p:cNvPr>
          <p:cNvSpPr txBox="1">
            <a:spLocks/>
          </p:cNvSpPr>
          <p:nvPr/>
        </p:nvSpPr>
        <p:spPr>
          <a:xfrm>
            <a:off x="418943" y="292028"/>
            <a:ext cx="10801350" cy="2769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2800" kern="120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defRPr>
            </a:lvl1pPr>
          </a:lstStyle>
          <a:p>
            <a:r>
              <a:rPr lang="ru-RU" sz="2000" b="1" dirty="0"/>
              <a:t>Символьная регрессия известных потенциалов генетическим алгоритмом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315363A-B192-B281-603E-B14874C908A8}"/>
                  </a:ext>
                </a:extLst>
              </p:cNvPr>
              <p:cNvSpPr txBox="1"/>
              <p:nvPr/>
            </p:nvSpPr>
            <p:spPr>
              <a:xfrm>
                <a:off x="-292717" y="5417107"/>
                <a:ext cx="4864265" cy="5407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00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ru-RU" sz="2000" i="0">
                          <a:latin typeface="Cambria Math" panose="02040503050406030204" pitchFamily="18" charset="0"/>
                        </a:rPr>
                        <m:t>0.015</m:t>
                      </m:r>
                      <m:r>
                        <a:rPr lang="en-US" sz="2000" i="0" smtClean="0">
                          <a:latin typeface="Cambria Math" panose="02040503050406030204" pitchFamily="18" charset="0"/>
                        </a:rPr>
                        <m:t>6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m:rPr>
                          <m:sty m:val="p"/>
                        </m:rPr>
                        <a:rPr lang="ru-RU" sz="2000" i="0">
                          <a:latin typeface="Cambria Math" panose="02040503050406030204" pitchFamily="18" charset="0"/>
                        </a:rPr>
                        <m:t>ln</m:t>
                      </m:r>
                      <m:d>
                        <m:dPr>
                          <m:ctrlPr>
                            <a:rPr lang="ru-RU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sz="2000">
                              <a:latin typeface="Cambria Math" panose="02040503050406030204" pitchFamily="18" charset="0"/>
                            </a:rPr>
                            <m:t>53.</m:t>
                          </m:r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ru-RU" sz="20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ru-RU" sz="20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ru-RU" sz="20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num>
                                <m:den>
                                  <m:r>
                                    <a:rPr lang="ru-RU" sz="200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den>
                              </m:f>
                            </m:sup>
                          </m:sSup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+ </m:t>
                          </m:r>
                          <m:r>
                            <a:rPr lang="ru-RU" sz="200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ru-RU" sz="200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sSup>
                            <m:sSupPr>
                              <m:ctrlPr>
                                <a:rPr lang="ru-RU" sz="20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ru-RU" sz="20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ru-RU" sz="200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ru-RU" sz="200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den>
                              </m:f>
                            </m:sup>
                          </m:sSup>
                          <m:r>
                            <a:rPr lang="ru-RU" sz="2000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</m:oMath>
                  </m:oMathPara>
                </a14:m>
                <a:endParaRPr lang="ru-RU" sz="2000" dirty="0">
                  <a:latin typeface="Inter" panose="020B0502030000000004" pitchFamily="34" charset="0"/>
                  <a:ea typeface="Inter" panose="020B0502030000000004" pitchFamily="34" charset="0"/>
                  <a:cs typeface="Inter" panose="020B0502030000000004" pitchFamily="34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315363A-B192-B281-603E-B14874C908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92717" y="5417107"/>
                <a:ext cx="4864265" cy="54072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5DC2171-DE4D-DDD9-7D3E-41EB655C6805}"/>
                  </a:ext>
                </a:extLst>
              </p:cNvPr>
              <p:cNvSpPr txBox="1"/>
              <p:nvPr/>
            </p:nvSpPr>
            <p:spPr>
              <a:xfrm>
                <a:off x="-215398" y="4280238"/>
                <a:ext cx="5061031" cy="10831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00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ru-RU" sz="2000" i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ru-RU" sz="2000" i="1">
                          <a:latin typeface="Cambria Math" panose="02040503050406030204" pitchFamily="18" charset="0"/>
                        </a:rPr>
                        <m:t>𝑙𝑛</m:t>
                      </m:r>
                      <m:d>
                        <m:dPr>
                          <m:ctrlPr>
                            <a:rPr lang="ru-RU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sz="2000" i="0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ru-RU" sz="2000" i="1">
                              <a:latin typeface="Cambria Math" panose="02040503050406030204" pitchFamily="18" charset="0"/>
                            </a:rPr>
                            <m:t>𝑏</m:t>
                          </m:r>
                          <m:sSup>
                            <m:sSupPr>
                              <m:ctrlPr>
                                <a:rPr lang="ru-RU" sz="20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ru-RU" sz="20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ru-RU" sz="20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ru-RU" sz="2000" i="0"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ru-RU" sz="2000" i="0">
                                          <a:latin typeface="Cambria Math" panose="02040503050406030204" pitchFamily="18" charset="0"/>
                                        </a:rPr>
                                        <m:t>π</m:t>
                                      </m:r>
                                    </m:num>
                                    <m:den>
                                      <m:r>
                                        <a:rPr lang="ru-RU" sz="2000" i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f>
                                <m:fPr>
                                  <m:ctrlPr>
                                    <a:rPr lang="ru-RU" sz="20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ru-RU" sz="2000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ru-RU" sz="2000" i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den>
                              </m:f>
                            </m:sup>
                          </m:sSup>
                          <m:sSup>
                            <m:sSupPr>
                              <m:ctrlPr>
                                <a:rPr lang="ru-RU" sz="20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ru-RU" sz="20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ru-RU" sz="2000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ru-RU" sz="2000" i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den>
                              </m:f>
                            </m:sup>
                          </m:sSup>
                          <m:r>
                            <a:rPr lang="ru-RU" sz="2000" i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ru-RU" sz="2000" i="1">
                              <a:latin typeface="Cambria Math" panose="02040503050406030204" pitchFamily="18" charset="0"/>
                            </a:rPr>
                            <m:t>𝑏</m:t>
                          </m:r>
                          <m:sSup>
                            <m:sSupPr>
                              <m:ctrlPr>
                                <a:rPr lang="ru-RU" sz="20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ru-RU" sz="20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ru-RU" sz="20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ru-RU" sz="2000" i="0"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ru-RU" sz="2000" i="0">
                                          <a:latin typeface="Cambria Math" panose="02040503050406030204" pitchFamily="18" charset="0"/>
                                        </a:rPr>
                                        <m:t>π</m:t>
                                      </m:r>
                                    </m:num>
                                    <m:den>
                                      <m:r>
                                        <a:rPr lang="ru-RU" sz="2000" i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f>
                                <m:fPr>
                                  <m:ctrlPr>
                                    <a:rPr lang="ru-RU" sz="20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ru-RU" sz="2000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num>
                                <m:den>
                                  <m:r>
                                    <a:rPr lang="ru-RU" sz="2000" i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den>
                              </m:f>
                            </m:sup>
                          </m:sSup>
                          <m:sSup>
                            <m:sSupPr>
                              <m:ctrlPr>
                                <a:rPr lang="ru-RU" sz="20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ru-RU" sz="20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ru-RU" sz="2000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num>
                                <m:den>
                                  <m:r>
                                    <a:rPr lang="ru-RU" sz="2000" i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den>
                              </m:f>
                            </m:sup>
                          </m:sSup>
                        </m:e>
                      </m:d>
                    </m:oMath>
                  </m:oMathPara>
                </a14:m>
                <a:endParaRPr lang="ru-RU" sz="2000" dirty="0">
                  <a:latin typeface="Inter" panose="020B0502030000000004" pitchFamily="34" charset="0"/>
                  <a:ea typeface="Inter" panose="020B0502030000000004" pitchFamily="34" charset="0"/>
                  <a:cs typeface="Inter" panose="020B0502030000000004" pitchFamily="34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5DC2171-DE4D-DDD9-7D3E-41EB655C68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15398" y="4280238"/>
                <a:ext cx="5061031" cy="108318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597CBB3-FDE8-A6A9-4C71-EA781396AAE3}"/>
                  </a:ext>
                </a:extLst>
              </p:cNvPr>
              <p:cNvSpPr txBox="1"/>
              <p:nvPr/>
            </p:nvSpPr>
            <p:spPr>
              <a:xfrm>
                <a:off x="176933" y="1238792"/>
                <a:ext cx="1413655" cy="95372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000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ru-RU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2000" i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ru-RU" sz="2000" i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sSup>
                        <m:sSupPr>
                          <m:ctrlPr>
                            <a:rPr lang="ru-RU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ru-RU" sz="20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ru-RU" sz="20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ru-RU" sz="2000" i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num>
                                <m:den>
                                  <m:r>
                                    <m:rPr>
                                      <m:sty m:val="p"/>
                                    </m:rPr>
                                    <a:rPr lang="ru-RU" sz="2000" i="0">
                                      <a:latin typeface="Cambria Math" panose="02040503050406030204" pitchFamily="18" charset="0"/>
                                    </a:rPr>
                                    <m:t>π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lang="ru-RU" sz="20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2000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ru-RU" sz="2000" i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</m:sup>
                      </m:sSup>
                      <m:sSup>
                        <m:sSupPr>
                          <m:ctrlPr>
                            <a:rPr lang="ru-RU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f>
                            <m:fPr>
                              <m:ctrlPr>
                                <a:rPr lang="ru-RU" sz="20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2000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ru-RU" sz="2000" i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597CBB3-FDE8-A6A9-4C71-EA781396AA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933" y="1238792"/>
                <a:ext cx="1413655" cy="95372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3256B28-082B-E16B-5676-5D856C281580}"/>
                  </a:ext>
                </a:extLst>
              </p:cNvPr>
              <p:cNvSpPr txBox="1"/>
              <p:nvPr/>
            </p:nvSpPr>
            <p:spPr>
              <a:xfrm>
                <a:off x="176933" y="2217481"/>
                <a:ext cx="1413656" cy="5400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00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ru-RU" sz="2000" i="0">
                          <a:latin typeface="Cambria Math" panose="02040503050406030204" pitchFamily="18" charset="0"/>
                        </a:rPr>
                        <m:t>0.7386</m:t>
                      </m:r>
                      <m:sSup>
                        <m:sSupPr>
                          <m:ctrlPr>
                            <a:rPr lang="ru-RU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f>
                            <m:fPr>
                              <m:ctrlPr>
                                <a:rPr lang="ru-RU" sz="20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2000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ru-RU" sz="2000" i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3256B28-082B-E16B-5676-5D856C2815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933" y="2217481"/>
                <a:ext cx="1413656" cy="54008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4AE70190-F24F-3012-1482-3728FC36E566}"/>
              </a:ext>
            </a:extLst>
          </p:cNvPr>
          <p:cNvSpPr txBox="1"/>
          <p:nvPr/>
        </p:nvSpPr>
        <p:spPr>
          <a:xfrm>
            <a:off x="4019285" y="3731914"/>
            <a:ext cx="36006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lda_c_chachiyo</a:t>
            </a:r>
            <a:r>
              <a:rPr lang="en-US" sz="20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 </a:t>
            </a:r>
            <a:r>
              <a:rPr lang="ru-RU" sz="20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функционал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80BA1A1-2E5E-7EFF-BBB1-4B404845244E}"/>
              </a:ext>
            </a:extLst>
          </p:cNvPr>
          <p:cNvSpPr txBox="1"/>
          <p:nvPr/>
        </p:nvSpPr>
        <p:spPr>
          <a:xfrm>
            <a:off x="4772560" y="5028657"/>
            <a:ext cx="2402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err="1"/>
              <a:t>референсная</a:t>
            </a:r>
            <a:r>
              <a:rPr lang="ru-RU" dirty="0"/>
              <a:t> формула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6E15701-2D02-FDE4-D364-EE87A2E28BB6}"/>
              </a:ext>
            </a:extLst>
          </p:cNvPr>
          <p:cNvSpPr txBox="1"/>
          <p:nvPr/>
        </p:nvSpPr>
        <p:spPr>
          <a:xfrm>
            <a:off x="5493110" y="6046267"/>
            <a:ext cx="16698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предсказанное</a:t>
            </a:r>
          </a:p>
          <a:p>
            <a:r>
              <a:rPr lang="ru-RU" dirty="0"/>
              <a:t>выражение</a:t>
            </a:r>
          </a:p>
        </p:txBody>
      </p:sp>
      <p:sp>
        <p:nvSpPr>
          <p:cNvPr id="17" name="Правая фигурная скобка 16">
            <a:extLst>
              <a:ext uri="{FF2B5EF4-FFF2-40B4-BE49-F238E27FC236}">
                <a16:creationId xmlns:a16="http://schemas.microsoft.com/office/drawing/2014/main" id="{CFD5CD21-B404-E772-22B9-477FB69C045A}"/>
              </a:ext>
            </a:extLst>
          </p:cNvPr>
          <p:cNvSpPr/>
          <p:nvPr/>
        </p:nvSpPr>
        <p:spPr>
          <a:xfrm>
            <a:off x="4450099" y="4593766"/>
            <a:ext cx="283225" cy="1290796"/>
          </a:xfrm>
          <a:prstGeom prst="righ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ED4DC7B-6E2B-8A08-7A8A-5FBA6147C1D8}"/>
              </a:ext>
            </a:extLst>
          </p:cNvPr>
          <p:cNvSpPr txBox="1"/>
          <p:nvPr/>
        </p:nvSpPr>
        <p:spPr>
          <a:xfrm>
            <a:off x="1846813" y="2947265"/>
            <a:ext cx="16698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предсказанное</a:t>
            </a:r>
          </a:p>
          <a:p>
            <a:r>
              <a:rPr lang="ru-RU" dirty="0"/>
              <a:t>выражение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A070852-6377-1CD2-1317-A0EE42788F1F}"/>
              </a:ext>
            </a:extLst>
          </p:cNvPr>
          <p:cNvSpPr txBox="1"/>
          <p:nvPr/>
        </p:nvSpPr>
        <p:spPr>
          <a:xfrm>
            <a:off x="1951018" y="1835857"/>
            <a:ext cx="2402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err="1"/>
              <a:t>референсная</a:t>
            </a:r>
            <a:r>
              <a:rPr lang="ru-RU" dirty="0"/>
              <a:t> формула</a:t>
            </a:r>
          </a:p>
        </p:txBody>
      </p:sp>
      <p:sp>
        <p:nvSpPr>
          <p:cNvPr id="20" name="Правая фигурная скобка 19">
            <a:extLst>
              <a:ext uri="{FF2B5EF4-FFF2-40B4-BE49-F238E27FC236}">
                <a16:creationId xmlns:a16="http://schemas.microsoft.com/office/drawing/2014/main" id="{0BFF70CB-C590-E195-44F9-FA656E937152}"/>
              </a:ext>
            </a:extLst>
          </p:cNvPr>
          <p:cNvSpPr/>
          <p:nvPr/>
        </p:nvSpPr>
        <p:spPr>
          <a:xfrm>
            <a:off x="1628557" y="1400966"/>
            <a:ext cx="283225" cy="1290796"/>
          </a:xfrm>
          <a:prstGeom prst="righ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Прямоугольник: скругленные углы 22">
            <a:extLst>
              <a:ext uri="{FF2B5EF4-FFF2-40B4-BE49-F238E27FC236}">
                <a16:creationId xmlns:a16="http://schemas.microsoft.com/office/drawing/2014/main" id="{D4D385B9-5984-62B2-EAB6-57404E2CCC42}"/>
              </a:ext>
            </a:extLst>
          </p:cNvPr>
          <p:cNvSpPr/>
          <p:nvPr/>
        </p:nvSpPr>
        <p:spPr>
          <a:xfrm>
            <a:off x="148714" y="3753799"/>
            <a:ext cx="11901243" cy="2990136"/>
          </a:xfrm>
          <a:prstGeom prst="roundRect">
            <a:avLst>
              <a:gd name="adj" fmla="val 3175"/>
            </a:avLst>
          </a:prstGeom>
          <a:noFill/>
          <a:ln w="28575">
            <a:solidFill>
              <a:srgbClr val="988CFF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Прямоугольник: скругленные углы 23">
            <a:extLst>
              <a:ext uri="{FF2B5EF4-FFF2-40B4-BE49-F238E27FC236}">
                <a16:creationId xmlns:a16="http://schemas.microsoft.com/office/drawing/2014/main" id="{F30023B6-920E-1E41-66DD-B550266E8027}"/>
              </a:ext>
            </a:extLst>
          </p:cNvPr>
          <p:cNvSpPr/>
          <p:nvPr/>
        </p:nvSpPr>
        <p:spPr>
          <a:xfrm>
            <a:off x="155868" y="678157"/>
            <a:ext cx="11901243" cy="2904191"/>
          </a:xfrm>
          <a:prstGeom prst="roundRect">
            <a:avLst>
              <a:gd name="adj" fmla="val 3175"/>
            </a:avLst>
          </a:prstGeom>
          <a:noFill/>
          <a:ln w="28575">
            <a:solidFill>
              <a:srgbClr val="988CFF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197F813-3C75-798E-E391-66F2D8FD6BD6}"/>
              </a:ext>
            </a:extLst>
          </p:cNvPr>
          <p:cNvSpPr txBox="1"/>
          <p:nvPr/>
        </p:nvSpPr>
        <p:spPr>
          <a:xfrm>
            <a:off x="4601745" y="775330"/>
            <a:ext cx="266741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 err="1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lda_x</a:t>
            </a:r>
            <a:r>
              <a:rPr lang="en-US" sz="20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 </a:t>
            </a:r>
            <a:r>
              <a:rPr lang="ru-RU" sz="20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функционал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74D3573-E449-9FFE-270E-412FFE28B4AD}"/>
                  </a:ext>
                </a:extLst>
              </p:cNvPr>
              <p:cNvSpPr txBox="1"/>
              <p:nvPr/>
            </p:nvSpPr>
            <p:spPr>
              <a:xfrm>
                <a:off x="-18420" y="6056013"/>
                <a:ext cx="5701970" cy="6365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−0.0219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m:rPr>
                          <m:sty m:val="p"/>
                        </m:rPr>
                        <a:rPr lang="en-US" sz="2000" i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ln</m:t>
                      </m:r>
                      <m:d>
                        <m:dPr>
                          <m:ctrlPr>
                            <a:rPr lang="ru-RU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ru-RU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ru-RU" sz="20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p>
                                  <m:f>
                                    <m:fPr>
                                      <m:ctrlPr>
                                        <a:rPr lang="ru-RU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den>
                                  </m:f>
                                </m:sup>
                              </m:sSup>
                              <m:r>
                                <a:rPr lang="en-US" sz="2000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ad>
                                <m:radPr>
                                  <m:degHide m:val="on"/>
                                  <m:ctrlPr>
                                    <a:rPr lang="ru-RU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d>
                                    <m:dPr>
                                      <m:ctrlPr>
                                        <a:rPr lang="ru-RU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000" i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n</m:t>
                                      </m:r>
                                      <m:r>
                                        <a:rPr lang="en-US" sz="2000" i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+0.167</m:t>
                                      </m:r>
                                    </m:e>
                                  </m:d>
                                </m:e>
                              </m:rad>
                            </m:e>
                          </m:d>
                          <m:r>
                            <a:rPr lang="en-US" sz="20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−0.0527</m:t>
                          </m:r>
                        </m:e>
                      </m:d>
                    </m:oMath>
                  </m:oMathPara>
                </a14:m>
                <a:endParaRPr lang="ru-RU" sz="2400" dirty="0">
                  <a:latin typeface="Cambria Math" panose="02040503050406030204" pitchFamily="18" charset="0"/>
                  <a:ea typeface="Cambria Math" panose="02040503050406030204" pitchFamily="18" charset="0"/>
                  <a:cs typeface="Inter" panose="020B0502030000000004" pitchFamily="34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74D3573-E449-9FFE-270E-412FFE28B4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8420" y="6056013"/>
                <a:ext cx="5701970" cy="63658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372899F-D163-38DB-585D-7217C0644366}"/>
                  </a:ext>
                </a:extLst>
              </p:cNvPr>
              <p:cNvSpPr txBox="1"/>
              <p:nvPr/>
            </p:nvSpPr>
            <p:spPr>
              <a:xfrm>
                <a:off x="155953" y="3057757"/>
                <a:ext cx="1669881" cy="55470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00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ru-RU" sz="2000" i="0">
                          <a:latin typeface="Cambria Math" panose="02040503050406030204" pitchFamily="18" charset="0"/>
                        </a:rPr>
                        <m:t>0.738</m:t>
                      </m:r>
                      <m:sSup>
                        <m:sSupPr>
                          <m:ctrlPr>
                            <a:rPr lang="ru-RU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f>
                            <m:fPr>
                              <m:ctrlPr>
                                <a:rPr lang="ru-RU" sz="20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372899F-D163-38DB-585D-7217C06443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953" y="3057757"/>
                <a:ext cx="1669881" cy="55470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98" name="Picture 2">
            <a:extLst>
              <a:ext uri="{FF2B5EF4-FFF2-40B4-BE49-F238E27FC236}">
                <a16:creationId xmlns:a16="http://schemas.microsoft.com/office/drawing/2014/main" id="{25233095-D894-985D-8FF3-3883071012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6565" y="3844213"/>
            <a:ext cx="3860357" cy="2767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8527A338-A4DB-3C0E-EBA6-EB74C6AE911F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94718"/>
          <a:stretch/>
        </p:blipFill>
        <p:spPr>
          <a:xfrm>
            <a:off x="7814672" y="3978422"/>
            <a:ext cx="189513" cy="2709404"/>
          </a:xfrm>
          <a:prstGeom prst="rect">
            <a:avLst/>
          </a:prstGeom>
        </p:spPr>
      </p:pic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2E6DEDB2-4D62-0604-D6FF-D9EA1F63A27D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95087"/>
          <a:stretch/>
        </p:blipFill>
        <p:spPr>
          <a:xfrm>
            <a:off x="8243188" y="6569939"/>
            <a:ext cx="3743860" cy="138903"/>
          </a:xfrm>
          <a:prstGeom prst="rect">
            <a:avLst/>
          </a:prstGeom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545A29D0-1011-3E67-EF33-A8A04D0CCF4B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1610" t="2479" r="71199" b="85874"/>
          <a:stretch/>
        </p:blipFill>
        <p:spPr>
          <a:xfrm>
            <a:off x="8542982" y="3954363"/>
            <a:ext cx="732713" cy="374897"/>
          </a:xfrm>
          <a:prstGeom prst="rect">
            <a:avLst/>
          </a:prstGeom>
        </p:spPr>
      </p:pic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CA3439FD-EBF7-4A28-3AA3-74671A48C156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3650" t="3561" r="82585" b="86812"/>
          <a:stretch/>
        </p:blipFill>
        <p:spPr>
          <a:xfrm rot="10800000">
            <a:off x="8650697" y="3996731"/>
            <a:ext cx="160461" cy="30986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D939CFE-C51A-53D5-B5B8-62EF88F339F9}"/>
              </a:ext>
            </a:extLst>
          </p:cNvPr>
          <p:cNvSpPr txBox="1"/>
          <p:nvPr/>
        </p:nvSpPr>
        <p:spPr>
          <a:xfrm>
            <a:off x="9963881" y="5324403"/>
            <a:ext cx="292959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R</a:t>
            </a:r>
            <a:r>
              <a:rPr lang="en-US" sz="1200" baseline="300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2</a:t>
            </a:r>
            <a:r>
              <a:rPr lang="en-US" sz="12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 train = 0.999</a:t>
            </a:r>
          </a:p>
          <a:p>
            <a:r>
              <a:rPr lang="en-US" sz="12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RMSE train = 3.7e-04</a:t>
            </a:r>
          </a:p>
          <a:p>
            <a:endParaRPr lang="en-US" sz="1200" dirty="0">
              <a:latin typeface="Inter" panose="020B0502030000000004" pitchFamily="34" charset="0"/>
              <a:ea typeface="Inter" panose="020B0502030000000004" pitchFamily="34" charset="0"/>
              <a:cs typeface="Inter" panose="020B0502030000000004" pitchFamily="34" charset="0"/>
            </a:endParaRPr>
          </a:p>
          <a:p>
            <a:r>
              <a:rPr lang="en-US" sz="12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R</a:t>
            </a:r>
            <a:r>
              <a:rPr lang="en-US" sz="1200" baseline="300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2</a:t>
            </a:r>
            <a:r>
              <a:rPr lang="en-US" sz="12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 test 0.999</a:t>
            </a:r>
            <a:endParaRPr lang="ru-RU" sz="1200" dirty="0">
              <a:latin typeface="Inter" panose="020B0502030000000004" pitchFamily="34" charset="0"/>
              <a:ea typeface="Inter" panose="020B0502030000000004" pitchFamily="34" charset="0"/>
              <a:cs typeface="Inter" panose="020B0502030000000004" pitchFamily="34" charset="0"/>
            </a:endParaRPr>
          </a:p>
          <a:p>
            <a:r>
              <a:rPr lang="en-US" sz="12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RMSE test = 3.8e-04</a:t>
            </a:r>
            <a:endParaRPr lang="ru-RU" sz="1200" dirty="0">
              <a:latin typeface="Inter" panose="020B0502030000000004" pitchFamily="34" charset="0"/>
              <a:ea typeface="Inter" panose="020B0502030000000004" pitchFamily="34" charset="0"/>
              <a:cs typeface="Inter" panose="020B0502030000000004" pitchFamily="34" charset="0"/>
            </a:endParaRPr>
          </a:p>
          <a:p>
            <a:endParaRPr lang="ru-RU" sz="1200" dirty="0">
              <a:latin typeface="Inter" panose="020B0502030000000004" pitchFamily="34" charset="0"/>
              <a:ea typeface="Inter" panose="020B0502030000000004" pitchFamily="34" charset="0"/>
              <a:cs typeface="Inter" panose="020B0502030000000004" pitchFamily="34" charset="0"/>
            </a:endParaRPr>
          </a:p>
        </p:txBody>
      </p:sp>
      <p:pic>
        <p:nvPicPr>
          <p:cNvPr id="34" name="Рисунок 33" descr="Изображение выглядит как снимок экрана, линия, График, диаграмма&#10;&#10;Автоматически созданное описание">
            <a:extLst>
              <a:ext uri="{FF2B5EF4-FFF2-40B4-BE49-F238E27FC236}">
                <a16:creationId xmlns:a16="http://schemas.microsoft.com/office/drawing/2014/main" id="{42A91E9B-B281-B69A-118D-AC4E57C3D13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37911" y="712667"/>
            <a:ext cx="3649704" cy="2760673"/>
          </a:xfrm>
          <a:prstGeom prst="rect">
            <a:avLst/>
          </a:prstGeom>
        </p:spPr>
      </p:pic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3FDDD5B7-6EE4-6435-7A2C-DB38BCE8E1DB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94718"/>
          <a:stretch/>
        </p:blipFill>
        <p:spPr>
          <a:xfrm>
            <a:off x="8068415" y="826682"/>
            <a:ext cx="189513" cy="2709404"/>
          </a:xfrm>
          <a:prstGeom prst="rect">
            <a:avLst/>
          </a:prstGeom>
        </p:spPr>
      </p:pic>
      <p:pic>
        <p:nvPicPr>
          <p:cNvPr id="36" name="Рисунок 35">
            <a:extLst>
              <a:ext uri="{FF2B5EF4-FFF2-40B4-BE49-F238E27FC236}">
                <a16:creationId xmlns:a16="http://schemas.microsoft.com/office/drawing/2014/main" id="{998597BE-A142-FA08-89EA-8B4891D2C97C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95087"/>
          <a:stretch/>
        </p:blipFill>
        <p:spPr>
          <a:xfrm>
            <a:off x="8154552" y="3410841"/>
            <a:ext cx="3743860" cy="138903"/>
          </a:xfrm>
          <a:prstGeom prst="rect">
            <a:avLst/>
          </a:prstGeom>
        </p:spPr>
      </p:pic>
      <p:pic>
        <p:nvPicPr>
          <p:cNvPr id="37" name="Рисунок 36">
            <a:extLst>
              <a:ext uri="{FF2B5EF4-FFF2-40B4-BE49-F238E27FC236}">
                <a16:creationId xmlns:a16="http://schemas.microsoft.com/office/drawing/2014/main" id="{81109147-FAAA-CF13-86BB-0D2E9AFFB4B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1610" t="2479" r="71199" b="85874"/>
          <a:stretch/>
        </p:blipFill>
        <p:spPr>
          <a:xfrm>
            <a:off x="8567192" y="828978"/>
            <a:ext cx="732713" cy="374897"/>
          </a:xfrm>
          <a:prstGeom prst="rect">
            <a:avLst/>
          </a:prstGeom>
        </p:spPr>
      </p:pic>
      <p:pic>
        <p:nvPicPr>
          <p:cNvPr id="38" name="Рисунок 37">
            <a:extLst>
              <a:ext uri="{FF2B5EF4-FFF2-40B4-BE49-F238E27FC236}">
                <a16:creationId xmlns:a16="http://schemas.microsoft.com/office/drawing/2014/main" id="{FCA3C5FE-8BFE-0EE1-585B-0DE8B0E2A6CB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3650" t="3561" r="82585" b="86812"/>
          <a:stretch/>
        </p:blipFill>
        <p:spPr>
          <a:xfrm rot="10800000">
            <a:off x="8674907" y="871346"/>
            <a:ext cx="160461" cy="309869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6AFD9A26-D994-86A0-9B55-E48B5FA80303}"/>
              </a:ext>
            </a:extLst>
          </p:cNvPr>
          <p:cNvSpPr txBox="1"/>
          <p:nvPr/>
        </p:nvSpPr>
        <p:spPr>
          <a:xfrm>
            <a:off x="9974104" y="2107042"/>
            <a:ext cx="292959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R</a:t>
            </a:r>
            <a:r>
              <a:rPr lang="en-US" sz="1200" baseline="300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2</a:t>
            </a:r>
            <a:r>
              <a:rPr lang="en-US" sz="12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 train = 0.999</a:t>
            </a:r>
          </a:p>
          <a:p>
            <a:r>
              <a:rPr lang="en-US" sz="12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RMSE train = 4.1e-03</a:t>
            </a:r>
          </a:p>
          <a:p>
            <a:endParaRPr lang="en-US" sz="1200" dirty="0">
              <a:latin typeface="Inter" panose="020B0502030000000004" pitchFamily="34" charset="0"/>
              <a:ea typeface="Inter" panose="020B0502030000000004" pitchFamily="34" charset="0"/>
              <a:cs typeface="Inter" panose="020B0502030000000004" pitchFamily="34" charset="0"/>
            </a:endParaRPr>
          </a:p>
          <a:p>
            <a:r>
              <a:rPr lang="en-US" sz="12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R</a:t>
            </a:r>
            <a:r>
              <a:rPr lang="en-US" sz="1200" baseline="300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2</a:t>
            </a:r>
            <a:r>
              <a:rPr lang="en-US" sz="12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 test 0.999</a:t>
            </a:r>
            <a:endParaRPr lang="ru-RU" sz="1200" dirty="0">
              <a:latin typeface="Inter" panose="020B0502030000000004" pitchFamily="34" charset="0"/>
              <a:ea typeface="Inter" panose="020B0502030000000004" pitchFamily="34" charset="0"/>
              <a:cs typeface="Inter" panose="020B0502030000000004" pitchFamily="34" charset="0"/>
            </a:endParaRPr>
          </a:p>
          <a:p>
            <a:r>
              <a:rPr lang="en-US" sz="12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RMSE test = 3.9e-03</a:t>
            </a:r>
            <a:endParaRPr lang="ru-RU" sz="1200" dirty="0">
              <a:latin typeface="Inter" panose="020B0502030000000004" pitchFamily="34" charset="0"/>
              <a:ea typeface="Inter" panose="020B0502030000000004" pitchFamily="34" charset="0"/>
              <a:cs typeface="Inter" panose="020B0502030000000004" pitchFamily="34" charset="0"/>
            </a:endParaRPr>
          </a:p>
          <a:p>
            <a:endParaRPr lang="ru-RU" sz="1200" dirty="0">
              <a:latin typeface="Inter" panose="020B0502030000000004" pitchFamily="34" charset="0"/>
              <a:ea typeface="Inter" panose="020B0502030000000004" pitchFamily="34" charset="0"/>
              <a:cs typeface="Inter" panose="020B0502030000000004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A0A0896-61ED-639F-46AA-404781A02DEC}"/>
              </a:ext>
            </a:extLst>
          </p:cNvPr>
          <p:cNvSpPr txBox="1"/>
          <p:nvPr/>
        </p:nvSpPr>
        <p:spPr>
          <a:xfrm>
            <a:off x="219679" y="766071"/>
            <a:ext cx="321230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Интервал</a:t>
            </a:r>
            <a:r>
              <a:rPr lang="en-US" sz="14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:</a:t>
            </a:r>
            <a:r>
              <a:rPr lang="ru-RU" sz="14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 от 0 до 1</a:t>
            </a:r>
            <a:r>
              <a:rPr lang="en-US" sz="14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e7</a:t>
            </a:r>
            <a:r>
              <a:rPr lang="ru-RU" sz="14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 </a:t>
            </a:r>
            <a:r>
              <a:rPr lang="en-US" sz="14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electrons per bohr</a:t>
            </a:r>
            <a:r>
              <a:rPr lang="en-US" sz="1400" baseline="300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3</a:t>
            </a:r>
            <a:endParaRPr lang="ru-RU" sz="14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C0EE942-6BF0-3E8E-987B-88C50B7BBA22}"/>
              </a:ext>
            </a:extLst>
          </p:cNvPr>
          <p:cNvSpPr txBox="1"/>
          <p:nvPr/>
        </p:nvSpPr>
        <p:spPr>
          <a:xfrm>
            <a:off x="221442" y="3812452"/>
            <a:ext cx="321230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Интервал</a:t>
            </a:r>
            <a:r>
              <a:rPr lang="en-US" sz="14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:</a:t>
            </a:r>
            <a:r>
              <a:rPr lang="ru-RU" sz="14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 от 0 до 1</a:t>
            </a:r>
            <a:r>
              <a:rPr lang="en-US" sz="14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e7</a:t>
            </a:r>
            <a:r>
              <a:rPr lang="ru-RU" sz="14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 </a:t>
            </a:r>
            <a:r>
              <a:rPr lang="en-US" sz="14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electrons per bohr</a:t>
            </a:r>
            <a:r>
              <a:rPr lang="en-US" sz="1400" baseline="300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3</a:t>
            </a:r>
            <a:endParaRPr lang="ru-RU" sz="1400" dirty="0"/>
          </a:p>
        </p:txBody>
      </p:sp>
      <p:sp>
        <p:nvSpPr>
          <p:cNvPr id="3" name="Номер слайда 1">
            <a:extLst>
              <a:ext uri="{FF2B5EF4-FFF2-40B4-BE49-F238E27FC236}">
                <a16:creationId xmlns:a16="http://schemas.microsoft.com/office/drawing/2014/main" id="{E1846388-BF5B-DB35-5514-7D9DA3EFD56D}"/>
              </a:ext>
            </a:extLst>
          </p:cNvPr>
          <p:cNvSpPr txBox="1">
            <a:spLocks/>
          </p:cNvSpPr>
          <p:nvPr/>
        </p:nvSpPr>
        <p:spPr>
          <a:xfrm>
            <a:off x="11355998" y="6550223"/>
            <a:ext cx="600455" cy="215444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defPPr>
              <a:defRPr lang="ru-RU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Roboto Mono" pitchFamily="49" charset="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B144CBE-8549-0F41-A10E-99F26268CFAC}" type="slidenum">
              <a:rPr lang="ru-RU" sz="1400" b="1" smtClean="0">
                <a:solidFill>
                  <a:schemeClr val="tx1"/>
                </a:solidFill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pPr/>
              <a:t>12</a:t>
            </a:fld>
            <a:endParaRPr lang="ru-RU" sz="1400" b="1" dirty="0">
              <a:solidFill>
                <a:schemeClr val="tx1"/>
              </a:solidFill>
              <a:latin typeface="Inter" panose="020B0502030000000004" pitchFamily="34" charset="0"/>
              <a:ea typeface="Inter" panose="020B0502030000000004" pitchFamily="34" charset="0"/>
              <a:cs typeface="Inter" panose="020B050203000000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61070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9615F2D-BAF3-73AC-E002-10278A3A0A9A}"/>
                  </a:ext>
                </a:extLst>
              </p:cNvPr>
              <p:cNvSpPr txBox="1"/>
              <p:nvPr/>
            </p:nvSpPr>
            <p:spPr>
              <a:xfrm>
                <a:off x="-86281" y="6161414"/>
                <a:ext cx="6021733" cy="5407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00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ru-RU" sz="2000" i="0">
                          <a:latin typeface="Cambria Math" panose="02040503050406030204" pitchFamily="18" charset="0"/>
                        </a:rPr>
                        <m:t>0.0172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m:rPr>
                          <m:sty m:val="p"/>
                        </m:rPr>
                        <a:rPr lang="ru-RU" sz="2000" i="0">
                          <a:latin typeface="Cambria Math" panose="02040503050406030204" pitchFamily="18" charset="0"/>
                        </a:rPr>
                        <m:t>ln</m:t>
                      </m:r>
                      <m:d>
                        <m:dPr>
                          <m:ctrlPr>
                            <a:rPr lang="ru-RU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sz="2000" i="0">
                              <a:latin typeface="Cambria Math" panose="02040503050406030204" pitchFamily="18" charset="0"/>
                            </a:rPr>
                            <m:t>16</m:t>
                          </m:r>
                          <m:r>
                            <a:rPr lang="ru-RU" sz="2000" i="0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sSup>
                            <m:sSupPr>
                              <m:ctrlPr>
                                <a:rPr lang="ru-RU" sz="20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ru-RU" sz="20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ru-RU" sz="2000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num>
                                <m:den>
                                  <m:r>
                                    <a:rPr lang="ru-RU" sz="2000" i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den>
                              </m:f>
                            </m:sup>
                          </m:sSup>
                          <m:r>
                            <a:rPr lang="ru-RU" sz="2000" i="0">
                              <a:latin typeface="Cambria Math" panose="02040503050406030204" pitchFamily="18" charset="0"/>
                            </a:rPr>
                            <m:t>+17.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  <m:sSup>
                            <m:sSupPr>
                              <m:ctrlPr>
                                <a:rPr lang="ru-RU" sz="20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ru-RU" sz="20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ru-RU" sz="2000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ru-RU" sz="2000" i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den>
                              </m:f>
                            </m:sup>
                          </m:sSup>
                          <m:r>
                            <a:rPr lang="ru-RU" sz="2000" i="0">
                              <a:latin typeface="Cambria Math" panose="02040503050406030204" pitchFamily="18" charset="0"/>
                            </a:rPr>
                            <m:t>+4.7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e>
                      </m:d>
                      <m:r>
                        <a:rPr lang="ru-RU" sz="2000" i="0">
                          <a:latin typeface="Cambria Math" panose="02040503050406030204" pitchFamily="18" charset="0"/>
                        </a:rPr>
                        <m:t>−0.00463</m:t>
                      </m:r>
                    </m:oMath>
                  </m:oMathPara>
                </a14:m>
                <a:endParaRPr lang="ru-RU" sz="2000" dirty="0">
                  <a:latin typeface="Inter" panose="020B0502030000000004" pitchFamily="34" charset="0"/>
                  <a:ea typeface="Inter" panose="020B0502030000000004" pitchFamily="34" charset="0"/>
                  <a:cs typeface="Inter" panose="020B0502030000000004" pitchFamily="34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9615F2D-BAF3-73AC-E002-10278A3A0A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86281" y="6161414"/>
                <a:ext cx="6021733" cy="54072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B4E8B3D-9D7A-9EBA-9272-3FC7729B631D}"/>
                  </a:ext>
                </a:extLst>
              </p:cNvPr>
              <p:cNvSpPr txBox="1"/>
              <p:nvPr/>
            </p:nvSpPr>
            <p:spPr>
              <a:xfrm>
                <a:off x="-292717" y="5672502"/>
                <a:ext cx="4864265" cy="5407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00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ru-RU" sz="2000" i="0">
                          <a:latin typeface="Cambria Math" panose="02040503050406030204" pitchFamily="18" charset="0"/>
                        </a:rPr>
                        <m:t>0.015</m:t>
                      </m:r>
                      <m:r>
                        <a:rPr lang="en-US" sz="2000" i="0" smtClean="0">
                          <a:latin typeface="Cambria Math" panose="02040503050406030204" pitchFamily="18" charset="0"/>
                        </a:rPr>
                        <m:t>6</m:t>
                      </m:r>
                      <m:r>
                        <a:rPr lang="ru-RU" sz="2000" i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m:rPr>
                          <m:sty m:val="p"/>
                        </m:rPr>
                        <a:rPr lang="ru-RU" sz="2000" i="0">
                          <a:latin typeface="Cambria Math" panose="02040503050406030204" pitchFamily="18" charset="0"/>
                        </a:rPr>
                        <m:t>ln</m:t>
                      </m:r>
                      <m:d>
                        <m:dPr>
                          <m:ctrlPr>
                            <a:rPr lang="ru-RU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sz="2000">
                              <a:latin typeface="Cambria Math" panose="02040503050406030204" pitchFamily="18" charset="0"/>
                            </a:rPr>
                            <m:t>53.</m:t>
                          </m:r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ru-RU" sz="20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ru-RU" sz="20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ru-RU" sz="20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num>
                                <m:den>
                                  <m:r>
                                    <a:rPr lang="ru-RU" sz="200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den>
                              </m:f>
                            </m:sup>
                          </m:sSup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+ </m:t>
                          </m:r>
                          <m:r>
                            <a:rPr lang="ru-RU" sz="200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ru-RU" sz="200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sSup>
                            <m:sSupPr>
                              <m:ctrlPr>
                                <a:rPr lang="ru-RU" sz="20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ru-RU" sz="20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ru-RU" sz="200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ru-RU" sz="200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den>
                              </m:f>
                            </m:sup>
                          </m:sSup>
                          <m:r>
                            <a:rPr lang="ru-RU" sz="2000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</m:oMath>
                  </m:oMathPara>
                </a14:m>
                <a:endParaRPr lang="ru-RU" sz="2000" dirty="0">
                  <a:latin typeface="Inter" panose="020B0502030000000004" pitchFamily="34" charset="0"/>
                  <a:ea typeface="Inter" panose="020B0502030000000004" pitchFamily="34" charset="0"/>
                  <a:cs typeface="Inter" panose="020B0502030000000004" pitchFamily="34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B4E8B3D-9D7A-9EBA-9272-3FC7729B63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92717" y="5672502"/>
                <a:ext cx="4864265" cy="54072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7CC8AFC-5FAC-5462-2EBA-5A6B77F286AA}"/>
                  </a:ext>
                </a:extLst>
              </p:cNvPr>
              <p:cNvSpPr txBox="1"/>
              <p:nvPr/>
            </p:nvSpPr>
            <p:spPr>
              <a:xfrm>
                <a:off x="-215398" y="4280238"/>
                <a:ext cx="5061031" cy="10831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00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ru-RU" sz="2000" i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ru-RU" sz="2000" i="1">
                          <a:latin typeface="Cambria Math" panose="02040503050406030204" pitchFamily="18" charset="0"/>
                        </a:rPr>
                        <m:t>𝑙𝑛</m:t>
                      </m:r>
                      <m:d>
                        <m:dPr>
                          <m:ctrlPr>
                            <a:rPr lang="ru-RU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sz="2000" i="0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ru-RU" sz="2000" i="1">
                              <a:latin typeface="Cambria Math" panose="02040503050406030204" pitchFamily="18" charset="0"/>
                            </a:rPr>
                            <m:t>𝑏</m:t>
                          </m:r>
                          <m:sSup>
                            <m:sSupPr>
                              <m:ctrlPr>
                                <a:rPr lang="ru-RU" sz="20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ru-RU" sz="20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ru-RU" sz="20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ru-RU" sz="2000" i="0"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ru-RU" sz="2000" i="0">
                                          <a:latin typeface="Cambria Math" panose="02040503050406030204" pitchFamily="18" charset="0"/>
                                        </a:rPr>
                                        <m:t>π</m:t>
                                      </m:r>
                                    </m:num>
                                    <m:den>
                                      <m:r>
                                        <a:rPr lang="ru-RU" sz="2000" i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f>
                                <m:fPr>
                                  <m:ctrlPr>
                                    <a:rPr lang="ru-RU" sz="20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ru-RU" sz="2000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ru-RU" sz="2000" i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den>
                              </m:f>
                            </m:sup>
                          </m:sSup>
                          <m:sSup>
                            <m:sSupPr>
                              <m:ctrlPr>
                                <a:rPr lang="ru-RU" sz="20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ru-RU" sz="20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ru-RU" sz="2000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ru-RU" sz="2000" i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den>
                              </m:f>
                            </m:sup>
                          </m:sSup>
                          <m:r>
                            <a:rPr lang="ru-RU" sz="2000" i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ru-RU" sz="2000" i="1">
                              <a:latin typeface="Cambria Math" panose="02040503050406030204" pitchFamily="18" charset="0"/>
                            </a:rPr>
                            <m:t>𝑏</m:t>
                          </m:r>
                          <m:sSup>
                            <m:sSupPr>
                              <m:ctrlPr>
                                <a:rPr lang="ru-RU" sz="20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ru-RU" sz="20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ru-RU" sz="20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ru-RU" sz="2000" i="0"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ru-RU" sz="2000" i="0">
                                          <a:latin typeface="Cambria Math" panose="02040503050406030204" pitchFamily="18" charset="0"/>
                                        </a:rPr>
                                        <m:t>π</m:t>
                                      </m:r>
                                    </m:num>
                                    <m:den>
                                      <m:r>
                                        <a:rPr lang="ru-RU" sz="2000" i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f>
                                <m:fPr>
                                  <m:ctrlPr>
                                    <a:rPr lang="ru-RU" sz="20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ru-RU" sz="2000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num>
                                <m:den>
                                  <m:r>
                                    <a:rPr lang="ru-RU" sz="2000" i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den>
                              </m:f>
                            </m:sup>
                          </m:sSup>
                          <m:sSup>
                            <m:sSupPr>
                              <m:ctrlPr>
                                <a:rPr lang="ru-RU" sz="20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ru-RU" sz="20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ru-RU" sz="2000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num>
                                <m:den>
                                  <m:r>
                                    <a:rPr lang="ru-RU" sz="2000" i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den>
                              </m:f>
                            </m:sup>
                          </m:sSup>
                        </m:e>
                      </m:d>
                    </m:oMath>
                  </m:oMathPara>
                </a14:m>
                <a:endParaRPr lang="ru-RU" sz="2000" dirty="0">
                  <a:latin typeface="Inter" panose="020B0502030000000004" pitchFamily="34" charset="0"/>
                  <a:ea typeface="Inter" panose="020B0502030000000004" pitchFamily="34" charset="0"/>
                  <a:cs typeface="Inter" panose="020B0502030000000004" pitchFamily="34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7CC8AFC-5FAC-5462-2EBA-5A6B77F286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15398" y="4280238"/>
                <a:ext cx="5061031" cy="108318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BB3AB98-7303-19DC-71C0-4BB28FAE94AE}"/>
                  </a:ext>
                </a:extLst>
              </p:cNvPr>
              <p:cNvSpPr txBox="1"/>
              <p:nvPr/>
            </p:nvSpPr>
            <p:spPr>
              <a:xfrm>
                <a:off x="204260" y="1355072"/>
                <a:ext cx="1413655" cy="95372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000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ru-RU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2000" i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ru-RU" sz="2000" i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sSup>
                        <m:sSupPr>
                          <m:ctrlPr>
                            <a:rPr lang="ru-RU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ru-RU" sz="20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ru-RU" sz="20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ru-RU" sz="2000" i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num>
                                <m:den>
                                  <m:r>
                                    <m:rPr>
                                      <m:sty m:val="p"/>
                                    </m:rPr>
                                    <a:rPr lang="ru-RU" sz="2000" i="0">
                                      <a:latin typeface="Cambria Math" panose="02040503050406030204" pitchFamily="18" charset="0"/>
                                    </a:rPr>
                                    <m:t>π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lang="ru-RU" sz="20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2000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ru-RU" sz="2000" i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</m:sup>
                      </m:sSup>
                      <m:sSup>
                        <m:sSupPr>
                          <m:ctrlPr>
                            <a:rPr lang="ru-RU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f>
                            <m:fPr>
                              <m:ctrlPr>
                                <a:rPr lang="ru-RU" sz="20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2000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ru-RU" sz="2000" i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BB3AB98-7303-19DC-71C0-4BB28FAE94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260" y="1355072"/>
                <a:ext cx="1413655" cy="95372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3511D4E-5979-33F4-70E4-4D887B642E03}"/>
                  </a:ext>
                </a:extLst>
              </p:cNvPr>
              <p:cNvSpPr txBox="1"/>
              <p:nvPr/>
            </p:nvSpPr>
            <p:spPr>
              <a:xfrm>
                <a:off x="155869" y="2294091"/>
                <a:ext cx="1413656" cy="5400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00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ru-RU" sz="2000" i="0">
                          <a:latin typeface="Cambria Math" panose="02040503050406030204" pitchFamily="18" charset="0"/>
                        </a:rPr>
                        <m:t>0.7386</m:t>
                      </m:r>
                      <m:sSup>
                        <m:sSupPr>
                          <m:ctrlPr>
                            <a:rPr lang="ru-RU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f>
                            <m:fPr>
                              <m:ctrlPr>
                                <a:rPr lang="ru-RU" sz="20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2000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ru-RU" sz="2000" i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3511D4E-5979-33F4-70E4-4D887B642E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869" y="2294091"/>
                <a:ext cx="1413656" cy="54008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957595D-97E5-7516-5EE9-C46A23B4B4F6}"/>
                  </a:ext>
                </a:extLst>
              </p:cNvPr>
              <p:cNvSpPr txBox="1"/>
              <p:nvPr/>
            </p:nvSpPr>
            <p:spPr>
              <a:xfrm>
                <a:off x="0" y="2925842"/>
                <a:ext cx="6638080" cy="5400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000" smtClean="0">
                          <a:latin typeface="Cambria Math" panose="02040503050406030204" pitchFamily="18" charset="0"/>
                        </a:rPr>
                        <m:t>0.0027368415157811958</m:t>
                      </m:r>
                      <m:r>
                        <a:rPr lang="ru-RU" sz="2000" i="0">
                          <a:latin typeface="Cambria Math" panose="02040503050406030204" pitchFamily="18" charset="0"/>
                        </a:rPr>
                        <m:t>−0.7386999562105924</m:t>
                      </m:r>
                      <m:sSup>
                        <m:sSupPr>
                          <m:ctrlPr>
                            <a:rPr lang="ru-RU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f>
                            <m:fPr>
                              <m:ctrlPr>
                                <a:rPr lang="ru-RU" sz="20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2000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ru-RU" sz="2000" i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957595D-97E5-7516-5EE9-C46A23B4B4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925842"/>
                <a:ext cx="6638080" cy="54008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Box 30">
            <a:extLst>
              <a:ext uri="{FF2B5EF4-FFF2-40B4-BE49-F238E27FC236}">
                <a16:creationId xmlns:a16="http://schemas.microsoft.com/office/drawing/2014/main" id="{BF758995-9DC9-FE76-EEE7-A8D4300812B4}"/>
              </a:ext>
            </a:extLst>
          </p:cNvPr>
          <p:cNvSpPr txBox="1"/>
          <p:nvPr/>
        </p:nvSpPr>
        <p:spPr>
          <a:xfrm>
            <a:off x="3954871" y="3741702"/>
            <a:ext cx="36006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lda_c_chachiyo</a:t>
            </a:r>
            <a:r>
              <a:rPr lang="en-US" sz="20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 </a:t>
            </a:r>
            <a:r>
              <a:rPr lang="ru-RU" sz="20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функционал</a:t>
            </a:r>
          </a:p>
        </p:txBody>
      </p:sp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81B6E913-F19F-5AE7-CE51-0A42EAEBCAB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84894" y="3821019"/>
            <a:ext cx="4065063" cy="2922916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883D382D-5214-5943-C094-3AE6E02896E5}"/>
              </a:ext>
            </a:extLst>
          </p:cNvPr>
          <p:cNvSpPr txBox="1"/>
          <p:nvPr/>
        </p:nvSpPr>
        <p:spPr>
          <a:xfrm>
            <a:off x="9946031" y="5395068"/>
            <a:ext cx="244943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R</a:t>
            </a:r>
            <a:r>
              <a:rPr lang="en-US" sz="1200" baseline="300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2</a:t>
            </a:r>
            <a:r>
              <a:rPr lang="en-US" sz="12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 train = 0.9755</a:t>
            </a:r>
          </a:p>
          <a:p>
            <a:r>
              <a:rPr lang="en-US" sz="12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RMSE train = 1.764e-03</a:t>
            </a:r>
          </a:p>
          <a:p>
            <a:endParaRPr lang="en-US" sz="1200" dirty="0">
              <a:latin typeface="Inter" panose="020B0502030000000004" pitchFamily="34" charset="0"/>
              <a:ea typeface="Inter" panose="020B0502030000000004" pitchFamily="34" charset="0"/>
              <a:cs typeface="Inter" panose="020B0502030000000004" pitchFamily="34" charset="0"/>
            </a:endParaRPr>
          </a:p>
          <a:p>
            <a:r>
              <a:rPr lang="en-US" sz="12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R</a:t>
            </a:r>
            <a:r>
              <a:rPr lang="en-US" sz="1200" baseline="300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2</a:t>
            </a:r>
            <a:r>
              <a:rPr lang="en-US" sz="12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 test = 0.8921</a:t>
            </a:r>
          </a:p>
          <a:p>
            <a:r>
              <a:rPr lang="en-US" sz="12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RMSE test = 2.204e-06</a:t>
            </a:r>
            <a:endParaRPr lang="ru-RU" sz="1200" dirty="0">
              <a:latin typeface="Inter" panose="020B0502030000000004" pitchFamily="34" charset="0"/>
              <a:ea typeface="Inter" panose="020B0502030000000004" pitchFamily="34" charset="0"/>
              <a:cs typeface="Inter" panose="020B0502030000000004" pitchFamily="34" charset="0"/>
            </a:endParaRPr>
          </a:p>
          <a:p>
            <a:endParaRPr lang="ru-RU" sz="1200" dirty="0">
              <a:latin typeface="Inter" panose="020B0502030000000004" pitchFamily="34" charset="0"/>
              <a:ea typeface="Inter" panose="020B0502030000000004" pitchFamily="34" charset="0"/>
              <a:cs typeface="Inter" panose="020B0502030000000004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42BB9B7-C5F1-BC8C-4EF0-9D025AC77510}"/>
              </a:ext>
            </a:extLst>
          </p:cNvPr>
          <p:cNvSpPr txBox="1"/>
          <p:nvPr/>
        </p:nvSpPr>
        <p:spPr>
          <a:xfrm>
            <a:off x="4772560" y="5028657"/>
            <a:ext cx="2402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err="1"/>
              <a:t>референсная</a:t>
            </a:r>
            <a:r>
              <a:rPr lang="ru-RU" dirty="0"/>
              <a:t> формула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8002BBE-6CC4-A2C3-DE33-A689A1A44689}"/>
              </a:ext>
            </a:extLst>
          </p:cNvPr>
          <p:cNvSpPr txBox="1"/>
          <p:nvPr/>
        </p:nvSpPr>
        <p:spPr>
          <a:xfrm>
            <a:off x="5885656" y="6166640"/>
            <a:ext cx="16698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предсказанное</a:t>
            </a:r>
          </a:p>
          <a:p>
            <a:r>
              <a:rPr lang="ru-RU" dirty="0"/>
              <a:t>выражение</a:t>
            </a:r>
          </a:p>
        </p:txBody>
      </p:sp>
      <p:sp>
        <p:nvSpPr>
          <p:cNvPr id="39" name="Правая фигурная скобка 38">
            <a:extLst>
              <a:ext uri="{FF2B5EF4-FFF2-40B4-BE49-F238E27FC236}">
                <a16:creationId xmlns:a16="http://schemas.microsoft.com/office/drawing/2014/main" id="{A0A3DAFE-0F3A-6A46-FCC5-26654FFF6414}"/>
              </a:ext>
            </a:extLst>
          </p:cNvPr>
          <p:cNvSpPr/>
          <p:nvPr/>
        </p:nvSpPr>
        <p:spPr>
          <a:xfrm>
            <a:off x="4450099" y="4593766"/>
            <a:ext cx="283225" cy="1290796"/>
          </a:xfrm>
          <a:prstGeom prst="righ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4EECA71-E408-0C3A-ABDD-C45A72863438}"/>
              </a:ext>
            </a:extLst>
          </p:cNvPr>
          <p:cNvSpPr txBox="1"/>
          <p:nvPr/>
        </p:nvSpPr>
        <p:spPr>
          <a:xfrm>
            <a:off x="6471931" y="2929676"/>
            <a:ext cx="16698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предсказанное</a:t>
            </a:r>
          </a:p>
          <a:p>
            <a:r>
              <a:rPr lang="ru-RU" dirty="0"/>
              <a:t>выражение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F7571AD-1426-2800-AC0D-950BB09928E3}"/>
              </a:ext>
            </a:extLst>
          </p:cNvPr>
          <p:cNvSpPr txBox="1"/>
          <p:nvPr/>
        </p:nvSpPr>
        <p:spPr>
          <a:xfrm>
            <a:off x="1929954" y="1912467"/>
            <a:ext cx="2402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err="1"/>
              <a:t>референсная</a:t>
            </a:r>
            <a:r>
              <a:rPr lang="ru-RU" dirty="0"/>
              <a:t> формула</a:t>
            </a:r>
          </a:p>
        </p:txBody>
      </p:sp>
      <p:sp>
        <p:nvSpPr>
          <p:cNvPr id="42" name="Правая фигурная скобка 41">
            <a:extLst>
              <a:ext uri="{FF2B5EF4-FFF2-40B4-BE49-F238E27FC236}">
                <a16:creationId xmlns:a16="http://schemas.microsoft.com/office/drawing/2014/main" id="{55DF5A36-1237-9914-8461-7E88070AC5DA}"/>
              </a:ext>
            </a:extLst>
          </p:cNvPr>
          <p:cNvSpPr/>
          <p:nvPr/>
        </p:nvSpPr>
        <p:spPr>
          <a:xfrm>
            <a:off x="1607493" y="1477576"/>
            <a:ext cx="283225" cy="1290796"/>
          </a:xfrm>
          <a:prstGeom prst="righ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6" name="Рисунок 45">
            <a:extLst>
              <a:ext uri="{FF2B5EF4-FFF2-40B4-BE49-F238E27FC236}">
                <a16:creationId xmlns:a16="http://schemas.microsoft.com/office/drawing/2014/main" id="{F3A77B3B-55DD-376F-10F2-2A0D64DBE39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41812" y="697101"/>
            <a:ext cx="3845928" cy="2904191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2BCE06E2-8D36-780C-94BE-8CB0AE5C2FA8}"/>
              </a:ext>
            </a:extLst>
          </p:cNvPr>
          <p:cNvSpPr txBox="1"/>
          <p:nvPr/>
        </p:nvSpPr>
        <p:spPr>
          <a:xfrm>
            <a:off x="9942304" y="2200492"/>
            <a:ext cx="269437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R</a:t>
            </a:r>
            <a:r>
              <a:rPr lang="en-US" sz="1200" baseline="300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2</a:t>
            </a:r>
            <a:r>
              <a:rPr lang="en-US" sz="12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 train = 0.9999</a:t>
            </a:r>
            <a:endParaRPr lang="ru-RU" sz="1200" dirty="0">
              <a:latin typeface="Inter" panose="020B0502030000000004" pitchFamily="34" charset="0"/>
              <a:ea typeface="Inter" panose="020B0502030000000004" pitchFamily="34" charset="0"/>
              <a:cs typeface="Inter" panose="020B0502030000000004" pitchFamily="34" charset="0"/>
            </a:endParaRPr>
          </a:p>
          <a:p>
            <a:r>
              <a:rPr lang="en-US" sz="12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RMSE train = 1.76</a:t>
            </a:r>
            <a:r>
              <a:rPr lang="ru-RU" sz="12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9</a:t>
            </a:r>
            <a:r>
              <a:rPr lang="en-US" sz="12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e-03</a:t>
            </a:r>
          </a:p>
          <a:p>
            <a:endParaRPr lang="en-US" sz="1200" dirty="0">
              <a:latin typeface="Inter" panose="020B0502030000000004" pitchFamily="34" charset="0"/>
              <a:ea typeface="Inter" panose="020B0502030000000004" pitchFamily="34" charset="0"/>
              <a:cs typeface="Inter" panose="020B0502030000000004" pitchFamily="34" charset="0"/>
            </a:endParaRPr>
          </a:p>
          <a:p>
            <a:r>
              <a:rPr lang="en-US" sz="12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R</a:t>
            </a:r>
            <a:r>
              <a:rPr lang="en-US" sz="1200" baseline="300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2</a:t>
            </a:r>
            <a:r>
              <a:rPr lang="en-US" sz="12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 test 0.9999</a:t>
            </a:r>
            <a:endParaRPr lang="ru-RU" sz="1200" dirty="0">
              <a:latin typeface="Inter" panose="020B0502030000000004" pitchFamily="34" charset="0"/>
              <a:ea typeface="Inter" panose="020B0502030000000004" pitchFamily="34" charset="0"/>
              <a:cs typeface="Inter" panose="020B0502030000000004" pitchFamily="34" charset="0"/>
            </a:endParaRPr>
          </a:p>
          <a:p>
            <a:r>
              <a:rPr lang="en-US" sz="12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RMSE test = 2.</a:t>
            </a:r>
            <a:r>
              <a:rPr lang="ru-RU" sz="12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725</a:t>
            </a:r>
            <a:r>
              <a:rPr lang="en-US" sz="12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e-06</a:t>
            </a:r>
            <a:endParaRPr lang="ru-RU" sz="1200" dirty="0">
              <a:latin typeface="Inter" panose="020B0502030000000004" pitchFamily="34" charset="0"/>
              <a:ea typeface="Inter" panose="020B0502030000000004" pitchFamily="34" charset="0"/>
              <a:cs typeface="Inter" panose="020B0502030000000004" pitchFamily="34" charset="0"/>
            </a:endParaRPr>
          </a:p>
          <a:p>
            <a:endParaRPr lang="ru-RU" sz="1200" dirty="0">
              <a:latin typeface="Inter" panose="020B0502030000000004" pitchFamily="34" charset="0"/>
              <a:ea typeface="Inter" panose="020B0502030000000004" pitchFamily="34" charset="0"/>
              <a:cs typeface="Inter" panose="020B0502030000000004" pitchFamily="34" charset="0"/>
            </a:endParaRPr>
          </a:p>
        </p:txBody>
      </p:sp>
      <p:sp>
        <p:nvSpPr>
          <p:cNvPr id="48" name="Прямоугольник: скругленные углы 47">
            <a:extLst>
              <a:ext uri="{FF2B5EF4-FFF2-40B4-BE49-F238E27FC236}">
                <a16:creationId xmlns:a16="http://schemas.microsoft.com/office/drawing/2014/main" id="{A39DFC59-CA22-7548-C03C-FF97DBF2BE29}"/>
              </a:ext>
            </a:extLst>
          </p:cNvPr>
          <p:cNvSpPr/>
          <p:nvPr/>
        </p:nvSpPr>
        <p:spPr>
          <a:xfrm>
            <a:off x="148714" y="3753799"/>
            <a:ext cx="11901243" cy="2990136"/>
          </a:xfrm>
          <a:prstGeom prst="roundRect">
            <a:avLst>
              <a:gd name="adj" fmla="val 3175"/>
            </a:avLst>
          </a:prstGeom>
          <a:noFill/>
          <a:ln w="28575">
            <a:solidFill>
              <a:srgbClr val="988CFF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0" name="Прямоугольник: скругленные углы 49">
            <a:extLst>
              <a:ext uri="{FF2B5EF4-FFF2-40B4-BE49-F238E27FC236}">
                <a16:creationId xmlns:a16="http://schemas.microsoft.com/office/drawing/2014/main" id="{A02F21A2-4173-D6E3-317F-6E72AAC2D65C}"/>
              </a:ext>
            </a:extLst>
          </p:cNvPr>
          <p:cNvSpPr/>
          <p:nvPr/>
        </p:nvSpPr>
        <p:spPr>
          <a:xfrm>
            <a:off x="155868" y="678157"/>
            <a:ext cx="11901243" cy="2904191"/>
          </a:xfrm>
          <a:prstGeom prst="roundRect">
            <a:avLst>
              <a:gd name="adj" fmla="val 3175"/>
            </a:avLst>
          </a:prstGeom>
          <a:noFill/>
          <a:ln w="28575">
            <a:solidFill>
              <a:srgbClr val="988CFF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8FF6F0D-D1A3-ACE4-58CC-8A7660BCFD1E}"/>
              </a:ext>
            </a:extLst>
          </p:cNvPr>
          <p:cNvSpPr txBox="1"/>
          <p:nvPr/>
        </p:nvSpPr>
        <p:spPr>
          <a:xfrm>
            <a:off x="4601745" y="775330"/>
            <a:ext cx="266741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 err="1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lda_x</a:t>
            </a:r>
            <a:r>
              <a:rPr lang="en-US" sz="20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 </a:t>
            </a:r>
            <a:r>
              <a:rPr lang="ru-RU" sz="20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функционал</a:t>
            </a:r>
          </a:p>
        </p:txBody>
      </p:sp>
      <p:sp>
        <p:nvSpPr>
          <p:cNvPr id="56" name="Заголовок 1">
            <a:extLst>
              <a:ext uri="{FF2B5EF4-FFF2-40B4-BE49-F238E27FC236}">
                <a16:creationId xmlns:a16="http://schemas.microsoft.com/office/drawing/2014/main" id="{EEA462C5-9917-E0E2-7403-95F0822F5A29}"/>
              </a:ext>
            </a:extLst>
          </p:cNvPr>
          <p:cNvSpPr txBox="1">
            <a:spLocks/>
          </p:cNvSpPr>
          <p:nvPr/>
        </p:nvSpPr>
        <p:spPr>
          <a:xfrm>
            <a:off x="418943" y="292028"/>
            <a:ext cx="10801350" cy="2769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2800" kern="120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defRPr>
            </a:lvl1pPr>
          </a:lstStyle>
          <a:p>
            <a:r>
              <a:rPr lang="ru-RU" sz="2000" b="1" dirty="0"/>
              <a:t>Символьная регрессия известных потенциалов нейросетью-трансформером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7CFA2AB-E67B-B723-F155-4F48FA5E25CD}"/>
              </a:ext>
            </a:extLst>
          </p:cNvPr>
          <p:cNvSpPr txBox="1"/>
          <p:nvPr/>
        </p:nvSpPr>
        <p:spPr>
          <a:xfrm>
            <a:off x="219679" y="766071"/>
            <a:ext cx="321230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Интервал</a:t>
            </a:r>
            <a:r>
              <a:rPr lang="en-US" sz="14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:</a:t>
            </a:r>
            <a:r>
              <a:rPr lang="ru-RU" sz="14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 от 0 до 1</a:t>
            </a:r>
            <a:r>
              <a:rPr lang="en-US" sz="14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e4</a:t>
            </a:r>
            <a:r>
              <a:rPr lang="ru-RU" sz="14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 </a:t>
            </a:r>
            <a:r>
              <a:rPr lang="en-US" sz="14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electrons per bohr</a:t>
            </a:r>
            <a:r>
              <a:rPr lang="en-US" sz="1400" baseline="300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3</a:t>
            </a:r>
            <a:endParaRPr lang="ru-RU" sz="1400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C1BBEBF-ABCE-ACDB-DD04-43AFB41A97C8}"/>
              </a:ext>
            </a:extLst>
          </p:cNvPr>
          <p:cNvSpPr txBox="1"/>
          <p:nvPr/>
        </p:nvSpPr>
        <p:spPr>
          <a:xfrm>
            <a:off x="219679" y="3847177"/>
            <a:ext cx="321230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Интервал</a:t>
            </a:r>
            <a:r>
              <a:rPr lang="en-US" sz="14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:</a:t>
            </a:r>
            <a:r>
              <a:rPr lang="ru-RU" sz="14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 от 0 до 1</a:t>
            </a:r>
            <a:r>
              <a:rPr lang="en-US" sz="14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e4</a:t>
            </a:r>
            <a:r>
              <a:rPr lang="ru-RU" sz="14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 </a:t>
            </a:r>
            <a:r>
              <a:rPr lang="en-US" sz="14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electrons per bohr</a:t>
            </a:r>
            <a:r>
              <a:rPr lang="en-US" sz="1400" baseline="300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3</a:t>
            </a:r>
            <a:endParaRPr lang="ru-RU" sz="1400" dirty="0"/>
          </a:p>
        </p:txBody>
      </p:sp>
      <p:sp>
        <p:nvSpPr>
          <p:cNvPr id="3" name="Номер слайда 1">
            <a:extLst>
              <a:ext uri="{FF2B5EF4-FFF2-40B4-BE49-F238E27FC236}">
                <a16:creationId xmlns:a16="http://schemas.microsoft.com/office/drawing/2014/main" id="{20755C27-38E7-6701-F822-2651167D4EB5}"/>
              </a:ext>
            </a:extLst>
          </p:cNvPr>
          <p:cNvSpPr txBox="1">
            <a:spLocks/>
          </p:cNvSpPr>
          <p:nvPr/>
        </p:nvSpPr>
        <p:spPr>
          <a:xfrm>
            <a:off x="11355998" y="6550223"/>
            <a:ext cx="600455" cy="215444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defPPr>
              <a:defRPr lang="ru-RU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Roboto Mono" pitchFamily="49" charset="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B144CBE-8549-0F41-A10E-99F26268CFAC}" type="slidenum">
              <a:rPr lang="ru-RU" sz="1400" b="1" smtClean="0">
                <a:solidFill>
                  <a:schemeClr val="tx1"/>
                </a:solidFill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pPr/>
              <a:t>13</a:t>
            </a:fld>
            <a:endParaRPr lang="ru-RU" sz="1400" b="1" dirty="0">
              <a:solidFill>
                <a:schemeClr val="tx1"/>
              </a:solidFill>
              <a:latin typeface="Inter" panose="020B0502030000000004" pitchFamily="34" charset="0"/>
              <a:ea typeface="Inter" panose="020B0502030000000004" pitchFamily="34" charset="0"/>
              <a:cs typeface="Inter" panose="020B050203000000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56433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70C040F0-ABC5-8748-EF4D-27D96EF2F6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485" y="3128363"/>
            <a:ext cx="4377954" cy="325061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648892D-BC00-196A-F9E0-DF92FC7BA02F}"/>
              </a:ext>
            </a:extLst>
          </p:cNvPr>
          <p:cNvSpPr txBox="1"/>
          <p:nvPr/>
        </p:nvSpPr>
        <p:spPr>
          <a:xfrm>
            <a:off x="148714" y="834670"/>
            <a:ext cx="116978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Данные – рассчитанные 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ab initio </a:t>
            </a:r>
            <a:r>
              <a:rPr lang="ru-RU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значения электронной плотности системы и значения обменно-корреляционного потенциала в приближении </a:t>
            </a:r>
            <a:r>
              <a:rPr lang="en-US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LDA</a:t>
            </a:r>
            <a:endParaRPr lang="ru-RU" dirty="0">
              <a:latin typeface="Inter" panose="020B0502030000000004" pitchFamily="34" charset="0"/>
              <a:ea typeface="Inter" panose="020B0502030000000004" pitchFamily="34" charset="0"/>
              <a:cs typeface="Inter" panose="020B0502030000000004" pitchFamily="34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1A67457-83FE-29B9-4CDB-3E1C586B20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28" b="5027"/>
          <a:stretch/>
        </p:blipFill>
        <p:spPr>
          <a:xfrm>
            <a:off x="452522" y="3108003"/>
            <a:ext cx="4243197" cy="3087202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5F1F53D-E63A-0C78-476E-4F970D5CB0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7318" y="3128364"/>
            <a:ext cx="4377953" cy="325061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DC6FB91-E818-2E65-8BDE-89C05F0B1DA1}"/>
              </a:ext>
            </a:extLst>
          </p:cNvPr>
          <p:cNvSpPr txBox="1"/>
          <p:nvPr/>
        </p:nvSpPr>
        <p:spPr>
          <a:xfrm>
            <a:off x="2583086" y="4920857"/>
            <a:ext cx="202335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R</a:t>
            </a:r>
            <a:r>
              <a:rPr lang="en-US" sz="1200" baseline="300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2</a:t>
            </a:r>
            <a:r>
              <a:rPr lang="en-US" sz="12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 train = 0.9755</a:t>
            </a:r>
          </a:p>
          <a:p>
            <a:r>
              <a:rPr lang="en-US" sz="12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RMSE train = 1.764e-03</a:t>
            </a:r>
          </a:p>
          <a:p>
            <a:endParaRPr lang="en-US" sz="1200" dirty="0">
              <a:latin typeface="Inter" panose="020B0502030000000004" pitchFamily="34" charset="0"/>
              <a:ea typeface="Inter" panose="020B0502030000000004" pitchFamily="34" charset="0"/>
              <a:cs typeface="Inter" panose="020B0502030000000004" pitchFamily="34" charset="0"/>
            </a:endParaRPr>
          </a:p>
          <a:p>
            <a:r>
              <a:rPr lang="en-US" sz="12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R</a:t>
            </a:r>
            <a:r>
              <a:rPr lang="en-US" sz="1200" baseline="300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2</a:t>
            </a:r>
            <a:r>
              <a:rPr lang="en-US" sz="12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 test = 0.8921</a:t>
            </a:r>
          </a:p>
          <a:p>
            <a:r>
              <a:rPr lang="en-US" sz="12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RMSE test = 2.204e-06</a:t>
            </a:r>
            <a:endParaRPr lang="ru-RU" sz="1200" dirty="0">
              <a:latin typeface="Inter" panose="020B0502030000000004" pitchFamily="34" charset="0"/>
              <a:ea typeface="Inter" panose="020B0502030000000004" pitchFamily="34" charset="0"/>
              <a:cs typeface="Inter" panose="020B0502030000000004" pitchFamily="34" charset="0"/>
            </a:endParaRPr>
          </a:p>
          <a:p>
            <a:endParaRPr lang="ru-RU" sz="1200" dirty="0">
              <a:latin typeface="Inter" panose="020B0502030000000004" pitchFamily="34" charset="0"/>
              <a:ea typeface="Inter" panose="020B0502030000000004" pitchFamily="34" charset="0"/>
              <a:cs typeface="Inter" panose="020B05020300000000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D22E84-B77A-7672-7060-A50D8895CF6B}"/>
              </a:ext>
            </a:extLst>
          </p:cNvPr>
          <p:cNvSpPr txBox="1"/>
          <p:nvPr/>
        </p:nvSpPr>
        <p:spPr>
          <a:xfrm>
            <a:off x="9125550" y="4913005"/>
            <a:ext cx="244943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R</a:t>
            </a:r>
            <a:r>
              <a:rPr lang="en-US" sz="1200" baseline="300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2</a:t>
            </a:r>
            <a:r>
              <a:rPr lang="en-US" sz="12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 train = 0.9999</a:t>
            </a:r>
          </a:p>
          <a:p>
            <a:r>
              <a:rPr lang="en-US" sz="12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RMSE train = 1.</a:t>
            </a:r>
            <a:r>
              <a:rPr lang="ru-RU" sz="12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394</a:t>
            </a:r>
            <a:r>
              <a:rPr lang="en-US" sz="12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e-0</a:t>
            </a:r>
            <a:r>
              <a:rPr lang="ru-RU" sz="12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2</a:t>
            </a:r>
            <a:endParaRPr lang="en-US" sz="1200" dirty="0">
              <a:latin typeface="Inter" panose="020B0502030000000004" pitchFamily="34" charset="0"/>
              <a:ea typeface="Inter" panose="020B0502030000000004" pitchFamily="34" charset="0"/>
              <a:cs typeface="Inter" panose="020B0502030000000004" pitchFamily="34" charset="0"/>
            </a:endParaRPr>
          </a:p>
          <a:p>
            <a:endParaRPr lang="en-US" sz="1200" dirty="0">
              <a:latin typeface="Inter" panose="020B0502030000000004" pitchFamily="34" charset="0"/>
              <a:ea typeface="Inter" panose="020B0502030000000004" pitchFamily="34" charset="0"/>
              <a:cs typeface="Inter" panose="020B0502030000000004" pitchFamily="34" charset="0"/>
            </a:endParaRPr>
          </a:p>
          <a:p>
            <a:r>
              <a:rPr lang="en-US" sz="12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R</a:t>
            </a:r>
            <a:r>
              <a:rPr lang="en-US" sz="1200" baseline="300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2</a:t>
            </a:r>
            <a:r>
              <a:rPr lang="en-US" sz="12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 test = 0.9912</a:t>
            </a:r>
          </a:p>
          <a:p>
            <a:r>
              <a:rPr lang="en-US" sz="12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RMSE test = </a:t>
            </a:r>
            <a:r>
              <a:rPr lang="ru-RU" sz="12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3</a:t>
            </a:r>
            <a:r>
              <a:rPr lang="en-US" sz="12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.2</a:t>
            </a:r>
            <a:r>
              <a:rPr lang="ru-RU" sz="12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63</a:t>
            </a:r>
            <a:r>
              <a:rPr lang="en-US" sz="12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e-0</a:t>
            </a:r>
            <a:r>
              <a:rPr lang="ru-RU" sz="12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4</a:t>
            </a:r>
          </a:p>
          <a:p>
            <a:endParaRPr lang="ru-RU" sz="1200" dirty="0">
              <a:latin typeface="Inter" panose="020B0502030000000004" pitchFamily="34" charset="0"/>
              <a:ea typeface="Inter" panose="020B0502030000000004" pitchFamily="34" charset="0"/>
              <a:cs typeface="Inter" panose="020B05020300000000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F61CC17-36A5-9BA2-A58D-B61A56C2A773}"/>
                  </a:ext>
                </a:extLst>
              </p:cNvPr>
              <p:cNvSpPr txBox="1"/>
              <p:nvPr/>
            </p:nvSpPr>
            <p:spPr>
              <a:xfrm>
                <a:off x="203402" y="2165106"/>
                <a:ext cx="4601081" cy="8647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000">
                          <a:latin typeface="Cambria Math" panose="02040503050406030204" pitchFamily="18" charset="0"/>
                        </a:rPr>
                        <m:t>−0.9603</m:t>
                      </m:r>
                      <m:sSup>
                        <m:sSupPr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f>
                            <m:fPr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20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ru-RU" sz="200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</m:sup>
                      </m:sSup>
                      <m:r>
                        <a:rPr lang="ru-RU" sz="2000">
                          <a:latin typeface="Cambria Math" panose="02040503050406030204" pitchFamily="18" charset="0"/>
                        </a:rPr>
                        <m:t>−0.9603∗</m:t>
                      </m:r>
                      <m:sSup>
                        <m:sSupPr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ru-RU" sz="200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ru-RU" sz="2000">
                                      <a:latin typeface="Cambria Math" panose="02040503050406030204" pitchFamily="18" charset="0"/>
                                    </a:rPr>
                                    <m:t>+0.654</m:t>
                                  </m:r>
                                  <m: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f>
                            <m:fPr>
                              <m:type m:val="lin"/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20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ru-RU" sz="200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F61CC17-36A5-9BA2-A58D-B61A56C2A7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402" y="2165106"/>
                <a:ext cx="4601081" cy="86478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Заголовок 1">
            <a:extLst>
              <a:ext uri="{FF2B5EF4-FFF2-40B4-BE49-F238E27FC236}">
                <a16:creationId xmlns:a16="http://schemas.microsoft.com/office/drawing/2014/main" id="{49B29C27-BFED-A8E3-FA22-66AEB8B001B2}"/>
              </a:ext>
            </a:extLst>
          </p:cNvPr>
          <p:cNvSpPr txBox="1">
            <a:spLocks/>
          </p:cNvSpPr>
          <p:nvPr/>
        </p:nvSpPr>
        <p:spPr>
          <a:xfrm>
            <a:off x="418943" y="292028"/>
            <a:ext cx="10801350" cy="2769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2800" kern="120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defRPr>
            </a:lvl1pPr>
          </a:lstStyle>
          <a:p>
            <a:r>
              <a:rPr lang="ru-RU" sz="2000" b="1" dirty="0"/>
              <a:t>Символьная регрессия </a:t>
            </a:r>
            <a:r>
              <a:rPr lang="ru-RU" sz="2000" b="1" dirty="0" err="1"/>
              <a:t>нейросетевого</a:t>
            </a:r>
            <a:r>
              <a:rPr lang="ru-RU" sz="2000" b="1" dirty="0"/>
              <a:t> потенциала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A8B0E13-74BE-316B-7A19-44DD99AC02F9}"/>
                  </a:ext>
                </a:extLst>
              </p:cNvPr>
              <p:cNvSpPr txBox="1"/>
              <p:nvPr/>
            </p:nvSpPr>
            <p:spPr>
              <a:xfrm>
                <a:off x="6341242" y="2462611"/>
                <a:ext cx="5330103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ru-RU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sz="200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ru-RU" sz="2000" i="0">
                              <a:latin typeface="Cambria Math" panose="02040503050406030204" pitchFamily="18" charset="0"/>
                            </a:rPr>
                            <m:t>18.95</m:t>
                          </m:r>
                          <m:r>
                            <a:rPr lang="ru-RU" sz="200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ru-RU" sz="2000" i="0">
                              <a:latin typeface="Cambria Math" panose="02040503050406030204" pitchFamily="18" charset="0"/>
                            </a:rPr>
                            <m:t>−0.2757</m:t>
                          </m:r>
                        </m:e>
                      </m:d>
                      <m:d>
                        <m:dPr>
                          <m:endChr m:val=""/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0.0008950</m:t>
                          </m:r>
                          <m:r>
                            <a:rPr lang="ru-RU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ru-RU" sz="2000" i="0">
                              <a:latin typeface="Cambria Math" panose="02040503050406030204" pitchFamily="18" charset="0"/>
                            </a:rPr>
                            <m:t>+0.03917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A8B0E13-74BE-316B-7A19-44DD99AC02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1242" y="2462611"/>
                <a:ext cx="5330103" cy="400110"/>
              </a:xfrm>
              <a:prstGeom prst="rect">
                <a:avLst/>
              </a:prstGeom>
              <a:blipFill>
                <a:blip r:embed="rId5"/>
                <a:stretch>
                  <a:fillRect t="-125758" b="-18939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049A7E9A-F1BF-D51B-8880-FB387E19A92B}"/>
              </a:ext>
            </a:extLst>
          </p:cNvPr>
          <p:cNvSpPr txBox="1"/>
          <p:nvPr/>
        </p:nvSpPr>
        <p:spPr>
          <a:xfrm>
            <a:off x="908795" y="1756720"/>
            <a:ext cx="31902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GA </a:t>
            </a:r>
            <a:r>
              <a:rPr lang="ru-RU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символьная регрессия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AE6C2B2-369B-A569-D6EB-E6C67E6C80A0}"/>
              </a:ext>
            </a:extLst>
          </p:cNvPr>
          <p:cNvSpPr txBox="1"/>
          <p:nvPr/>
        </p:nvSpPr>
        <p:spPr>
          <a:xfrm>
            <a:off x="6611066" y="1762228"/>
            <a:ext cx="50289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NN-</a:t>
            </a:r>
            <a:r>
              <a:rPr lang="ru-RU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трансформер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 </a:t>
            </a:r>
            <a:r>
              <a:rPr lang="ru-RU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символьная регрессия</a:t>
            </a:r>
          </a:p>
        </p:txBody>
      </p:sp>
      <p:sp>
        <p:nvSpPr>
          <p:cNvPr id="4" name="Номер слайда 1">
            <a:extLst>
              <a:ext uri="{FF2B5EF4-FFF2-40B4-BE49-F238E27FC236}">
                <a16:creationId xmlns:a16="http://schemas.microsoft.com/office/drawing/2014/main" id="{CFAE123F-F16A-4448-865B-8C73F71A0971}"/>
              </a:ext>
            </a:extLst>
          </p:cNvPr>
          <p:cNvSpPr txBox="1">
            <a:spLocks/>
          </p:cNvSpPr>
          <p:nvPr/>
        </p:nvSpPr>
        <p:spPr>
          <a:xfrm>
            <a:off x="11355998" y="6550223"/>
            <a:ext cx="600455" cy="215444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defPPr>
              <a:defRPr lang="ru-RU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Roboto Mono" pitchFamily="49" charset="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B144CBE-8549-0F41-A10E-99F26268CFAC}" type="slidenum">
              <a:rPr lang="ru-RU" sz="1400" b="1" smtClean="0">
                <a:solidFill>
                  <a:schemeClr val="tx1"/>
                </a:solidFill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pPr/>
              <a:t>14</a:t>
            </a:fld>
            <a:endParaRPr lang="ru-RU" sz="1400" b="1" dirty="0">
              <a:solidFill>
                <a:schemeClr val="tx1"/>
              </a:solidFill>
              <a:latin typeface="Inter" panose="020B0502030000000004" pitchFamily="34" charset="0"/>
              <a:ea typeface="Inter" panose="020B0502030000000004" pitchFamily="34" charset="0"/>
              <a:cs typeface="Inter" panose="020B050203000000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86044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Таблица 3">
            <a:extLst>
              <a:ext uri="{FF2B5EF4-FFF2-40B4-BE49-F238E27FC236}">
                <a16:creationId xmlns:a16="http://schemas.microsoft.com/office/drawing/2014/main" id="{583CE848-BD1A-1FB6-B52B-E920A34B24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1965589"/>
              </p:ext>
            </p:extLst>
          </p:nvPr>
        </p:nvGraphicFramePr>
        <p:xfrm>
          <a:off x="60959" y="1766146"/>
          <a:ext cx="12070081" cy="30124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705601">
                  <a:extLst>
                    <a:ext uri="{9D8B030D-6E8A-4147-A177-3AD203B41FA5}">
                      <a16:colId xmlns:a16="http://schemas.microsoft.com/office/drawing/2014/main" val="1713560382"/>
                    </a:ext>
                  </a:extLst>
                </a:gridCol>
                <a:gridCol w="2499360">
                  <a:extLst>
                    <a:ext uri="{9D8B030D-6E8A-4147-A177-3AD203B41FA5}">
                      <a16:colId xmlns:a16="http://schemas.microsoft.com/office/drawing/2014/main" val="3905315757"/>
                    </a:ext>
                  </a:extLst>
                </a:gridCol>
                <a:gridCol w="2865120">
                  <a:extLst>
                    <a:ext uri="{9D8B030D-6E8A-4147-A177-3AD203B41FA5}">
                      <a16:colId xmlns:a16="http://schemas.microsoft.com/office/drawing/2014/main" val="37204831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600" dirty="0">
                          <a:solidFill>
                            <a:schemeClr val="tx1"/>
                          </a:solidFill>
                          <a:latin typeface="Inter" panose="020B0502030000000004" pitchFamily="34" charset="0"/>
                          <a:ea typeface="Inter" panose="020B0502030000000004" pitchFamily="34" charset="0"/>
                          <a:cs typeface="Inter" panose="020B0502030000000004" pitchFamily="34" charset="0"/>
                        </a:rPr>
                        <a:t>Используемый функционал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>
                          <a:solidFill>
                            <a:schemeClr val="tx1"/>
                          </a:solidFill>
                          <a:latin typeface="Inter" panose="020B0502030000000004" pitchFamily="34" charset="0"/>
                          <a:ea typeface="Inter" panose="020B0502030000000004" pitchFamily="34" charset="0"/>
                          <a:cs typeface="Inter" panose="020B0502030000000004" pitchFamily="34" charset="0"/>
                        </a:rPr>
                        <a:t>Значение энергии, в единицах Хартри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>
                          <a:solidFill>
                            <a:schemeClr val="tx1"/>
                          </a:solidFill>
                          <a:latin typeface="Inter" panose="020B0502030000000004" pitchFamily="34" charset="0"/>
                          <a:ea typeface="Inter" panose="020B0502030000000004" pitchFamily="34" charset="0"/>
                          <a:cs typeface="Inter" panose="020B0502030000000004" pitchFamily="34" charset="0"/>
                        </a:rPr>
                        <a:t>Абсолютная разность с </a:t>
                      </a:r>
                      <a:r>
                        <a:rPr lang="ru-RU" sz="1600" dirty="0" err="1">
                          <a:solidFill>
                            <a:schemeClr val="tx1"/>
                          </a:solidFill>
                          <a:latin typeface="Inter" panose="020B0502030000000004" pitchFamily="34" charset="0"/>
                          <a:ea typeface="Inter" panose="020B0502030000000004" pitchFamily="34" charset="0"/>
                          <a:cs typeface="Inter" panose="020B0502030000000004" pitchFamily="34" charset="0"/>
                        </a:rPr>
                        <a:t>референсным</a:t>
                      </a:r>
                      <a:r>
                        <a:rPr lang="ru-RU" sz="1600" dirty="0">
                          <a:solidFill>
                            <a:schemeClr val="tx1"/>
                          </a:solidFill>
                          <a:latin typeface="Inter" panose="020B0502030000000004" pitchFamily="34" charset="0"/>
                          <a:ea typeface="Inter" panose="020B0502030000000004" pitchFamily="34" charset="0"/>
                          <a:cs typeface="Inter" panose="020B0502030000000004" pitchFamily="34" charset="0"/>
                        </a:rPr>
                        <a:t> значением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32474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solidFill>
                            <a:schemeClr val="tx1"/>
                          </a:solidFill>
                          <a:latin typeface="Inter" panose="020B0502030000000004" pitchFamily="34" charset="0"/>
                          <a:ea typeface="Inter" panose="020B0502030000000004" pitchFamily="34" charset="0"/>
                          <a:cs typeface="Inter" panose="020B0502030000000004" pitchFamily="34" charset="0"/>
                        </a:rPr>
                        <a:t>Ab initio </a:t>
                      </a:r>
                      <a:r>
                        <a:rPr lang="ru-RU" sz="1600" dirty="0" err="1">
                          <a:solidFill>
                            <a:schemeClr val="tx1"/>
                          </a:solidFill>
                          <a:latin typeface="Inter" panose="020B0502030000000004" pitchFamily="34" charset="0"/>
                          <a:ea typeface="Inter" panose="020B0502030000000004" pitchFamily="34" charset="0"/>
                          <a:cs typeface="Inter" panose="020B0502030000000004" pitchFamily="34" charset="0"/>
                        </a:rPr>
                        <a:t>референсное</a:t>
                      </a:r>
                      <a:r>
                        <a:rPr lang="ru-RU" sz="1600" dirty="0">
                          <a:solidFill>
                            <a:schemeClr val="tx1"/>
                          </a:solidFill>
                          <a:latin typeface="Inter" panose="020B0502030000000004" pitchFamily="34" charset="0"/>
                          <a:ea typeface="Inter" panose="020B0502030000000004" pitchFamily="34" charset="0"/>
                          <a:cs typeface="Inter" panose="020B0502030000000004" pitchFamily="34" charset="0"/>
                        </a:rPr>
                        <a:t> значение*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b="0" kern="1200" dirty="0">
                          <a:solidFill>
                            <a:schemeClr val="tx1"/>
                          </a:solidFill>
                          <a:effectLst/>
                          <a:latin typeface="Inter" panose="020B0502030000000004" pitchFamily="34" charset="0"/>
                          <a:ea typeface="Inter" panose="020B0502030000000004" pitchFamily="34" charset="0"/>
                          <a:cs typeface="Inter" panose="020B0502030000000004" pitchFamily="34" charset="0"/>
                        </a:rPr>
                        <a:t>-75.</a:t>
                      </a:r>
                      <a:r>
                        <a:rPr lang="en-US" sz="1600" b="0" kern="1200" dirty="0">
                          <a:solidFill>
                            <a:schemeClr val="tx1"/>
                          </a:solidFill>
                          <a:effectLst/>
                          <a:latin typeface="Inter" panose="020B0502030000000004" pitchFamily="34" charset="0"/>
                          <a:ea typeface="Inter" panose="020B0502030000000004" pitchFamily="34" charset="0"/>
                          <a:cs typeface="Inter" panose="020B0502030000000004" pitchFamily="34" charset="0"/>
                        </a:rPr>
                        <a:t>80</a:t>
                      </a:r>
                      <a:endParaRPr lang="ru-RU" sz="1600" dirty="0">
                        <a:solidFill>
                          <a:schemeClr val="tx1"/>
                        </a:solidFill>
                        <a:latin typeface="Inter" panose="020B0502030000000004" pitchFamily="34" charset="0"/>
                        <a:ea typeface="Inter" panose="020B0502030000000004" pitchFamily="34" charset="0"/>
                        <a:cs typeface="Inter" panose="020B05020300000000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ru-RU" sz="1600" b="0" u="none" strike="noStrike" dirty="0">
                          <a:solidFill>
                            <a:schemeClr val="tx1"/>
                          </a:solidFill>
                          <a:effectLst/>
                          <a:latin typeface="Inter" panose="020B0502030000000004" pitchFamily="34" charset="0"/>
                          <a:ea typeface="Inter" panose="020B0502030000000004" pitchFamily="34" charset="0"/>
                          <a:cs typeface="Inter" panose="020B0502030000000004" pitchFamily="34" charset="0"/>
                        </a:rPr>
                        <a:t>0</a:t>
                      </a:r>
                      <a:endParaRPr lang="ru-RU" sz="1600" b="0" i="0" u="none" strike="noStrike" dirty="0">
                        <a:solidFill>
                          <a:schemeClr val="tx1"/>
                        </a:solidFill>
                        <a:effectLst/>
                        <a:latin typeface="Inter" panose="020B0502030000000004" pitchFamily="34" charset="0"/>
                        <a:ea typeface="Inter" panose="020B0502030000000004" pitchFamily="34" charset="0"/>
                        <a:cs typeface="Inter" panose="020B0502030000000004" pitchFamily="34" charset="0"/>
                      </a:endParaRPr>
                    </a:p>
                  </a:txBody>
                  <a:tcPr marL="7620" marR="7620" marT="7620" marB="0"/>
                </a:tc>
                <a:extLst>
                  <a:ext uri="{0D108BD9-81ED-4DB2-BD59-A6C34878D82A}">
                    <a16:rowId xmlns:a16="http://schemas.microsoft.com/office/drawing/2014/main" val="33025491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ru-RU" sz="1600" dirty="0" err="1">
                          <a:solidFill>
                            <a:schemeClr val="tx1"/>
                          </a:solidFill>
                          <a:latin typeface="Inter" panose="020B0502030000000004" pitchFamily="34" charset="0"/>
                          <a:ea typeface="Inter" panose="020B0502030000000004" pitchFamily="34" charset="0"/>
                          <a:cs typeface="Inter" panose="020B0502030000000004" pitchFamily="34" charset="0"/>
                        </a:rPr>
                        <a:t>Нейросетевой</a:t>
                      </a:r>
                      <a:r>
                        <a:rPr lang="ru-RU" sz="1600" dirty="0">
                          <a:solidFill>
                            <a:schemeClr val="tx1"/>
                          </a:solidFill>
                          <a:latin typeface="Inter" panose="020B0502030000000004" pitchFamily="34" charset="0"/>
                          <a:ea typeface="Inter" panose="020B0502030000000004" pitchFamily="34" charset="0"/>
                          <a:cs typeface="Inter" panose="020B0502030000000004" pitchFamily="34" charset="0"/>
                        </a:rPr>
                        <a:t> функционал</a:t>
                      </a:r>
                      <a:r>
                        <a:rPr lang="ru-RU" sz="1600" baseline="0" dirty="0">
                          <a:solidFill>
                            <a:schemeClr val="tx1"/>
                          </a:solidFill>
                          <a:latin typeface="Inter" panose="020B0502030000000004" pitchFamily="34" charset="0"/>
                          <a:ea typeface="Inter" panose="020B0502030000000004" pitchFamily="34" charset="0"/>
                          <a:cs typeface="Inter" panose="020B0502030000000004" pitchFamily="34" charset="0"/>
                        </a:rPr>
                        <a:t>**</a:t>
                      </a:r>
                      <a:endParaRPr lang="ru-RU" sz="1600" dirty="0">
                        <a:solidFill>
                          <a:schemeClr val="tx1"/>
                        </a:solidFill>
                        <a:latin typeface="Inter" panose="020B0502030000000004" pitchFamily="34" charset="0"/>
                        <a:ea typeface="Inter" panose="020B0502030000000004" pitchFamily="34" charset="0"/>
                        <a:cs typeface="Inter" panose="020B05020300000000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b="0" kern="1200" dirty="0">
                          <a:solidFill>
                            <a:schemeClr val="tx1"/>
                          </a:solidFill>
                          <a:effectLst/>
                          <a:latin typeface="Inter" panose="020B0502030000000004" pitchFamily="34" charset="0"/>
                          <a:ea typeface="Inter" panose="020B0502030000000004" pitchFamily="34" charset="0"/>
                          <a:cs typeface="Inter" panose="020B0502030000000004" pitchFamily="34" charset="0"/>
                        </a:rPr>
                        <a:t>-75.83</a:t>
                      </a:r>
                      <a:endParaRPr lang="ru-RU" sz="1600" dirty="0">
                        <a:solidFill>
                          <a:schemeClr val="tx1"/>
                        </a:solidFill>
                        <a:latin typeface="Inter" panose="020B0502030000000004" pitchFamily="34" charset="0"/>
                        <a:ea typeface="Inter" panose="020B0502030000000004" pitchFamily="34" charset="0"/>
                        <a:cs typeface="Inter" panose="020B05020300000000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ru-RU" sz="1600" b="0" u="none" strike="noStrike" dirty="0">
                          <a:solidFill>
                            <a:schemeClr val="tx1"/>
                          </a:solidFill>
                          <a:effectLst/>
                          <a:latin typeface="Inter" panose="020B0502030000000004" pitchFamily="34" charset="0"/>
                          <a:ea typeface="Inter" panose="020B0502030000000004" pitchFamily="34" charset="0"/>
                          <a:cs typeface="Inter" panose="020B0502030000000004" pitchFamily="34" charset="0"/>
                        </a:rPr>
                        <a:t>0,03</a:t>
                      </a:r>
                      <a:endParaRPr lang="ru-RU" sz="1600" b="0" i="0" u="none" strike="noStrike" dirty="0">
                        <a:solidFill>
                          <a:schemeClr val="tx1"/>
                        </a:solidFill>
                        <a:effectLst/>
                        <a:latin typeface="Inter" panose="020B0502030000000004" pitchFamily="34" charset="0"/>
                        <a:ea typeface="Inter" panose="020B0502030000000004" pitchFamily="34" charset="0"/>
                        <a:cs typeface="Inter" panose="020B0502030000000004" pitchFamily="34" charset="0"/>
                      </a:endParaRPr>
                    </a:p>
                  </a:txBody>
                  <a:tcPr marL="7620" marR="7620" marT="7620" marB="0"/>
                </a:tc>
                <a:extLst>
                  <a:ext uri="{0D108BD9-81ED-4DB2-BD59-A6C34878D82A}">
                    <a16:rowId xmlns:a16="http://schemas.microsoft.com/office/drawing/2014/main" val="30055918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solidFill>
                            <a:schemeClr val="tx1"/>
                          </a:solidFill>
                          <a:latin typeface="Inter" panose="020B0502030000000004" pitchFamily="34" charset="0"/>
                          <a:ea typeface="Inter" panose="020B0502030000000004" pitchFamily="34" charset="0"/>
                          <a:cs typeface="Inter" panose="020B0502030000000004" pitchFamily="34" charset="0"/>
                        </a:rPr>
                        <a:t>GA </a:t>
                      </a:r>
                      <a:r>
                        <a:rPr lang="ru-RU" sz="1600" dirty="0">
                          <a:solidFill>
                            <a:schemeClr val="tx1"/>
                          </a:solidFill>
                          <a:latin typeface="Inter" panose="020B0502030000000004" pitchFamily="34" charset="0"/>
                          <a:ea typeface="Inter" panose="020B0502030000000004" pitchFamily="34" charset="0"/>
                          <a:cs typeface="Inter" panose="020B0502030000000004" pitchFamily="34" charset="0"/>
                        </a:rPr>
                        <a:t>символьная регрессия </a:t>
                      </a:r>
                      <a:r>
                        <a:rPr lang="en-US" sz="1600" dirty="0" err="1">
                          <a:solidFill>
                            <a:schemeClr val="tx1"/>
                          </a:solidFill>
                          <a:latin typeface="Inter" panose="020B0502030000000004" pitchFamily="34" charset="0"/>
                          <a:ea typeface="Inter" panose="020B0502030000000004" pitchFamily="34" charset="0"/>
                          <a:cs typeface="Inter" panose="020B0502030000000004" pitchFamily="34" charset="0"/>
                        </a:rPr>
                        <a:t>lda_x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latin typeface="Inter" panose="020B0502030000000004" pitchFamily="34" charset="0"/>
                          <a:ea typeface="Inter" panose="020B0502030000000004" pitchFamily="34" charset="0"/>
                          <a:cs typeface="Inter" panose="020B0502030000000004" pitchFamily="34" charset="0"/>
                        </a:rPr>
                        <a:t> + </a:t>
                      </a:r>
                      <a:r>
                        <a:rPr lang="en-US" sz="1600" dirty="0" err="1">
                          <a:solidFill>
                            <a:schemeClr val="tx1"/>
                          </a:solidFill>
                          <a:latin typeface="Inter" panose="020B0502030000000004" pitchFamily="34" charset="0"/>
                          <a:ea typeface="Inter" panose="020B0502030000000004" pitchFamily="34" charset="0"/>
                          <a:cs typeface="Inter" panose="020B0502030000000004" pitchFamily="34" charset="0"/>
                        </a:rPr>
                        <a:t>lda_c_chachiyo</a:t>
                      </a:r>
                      <a:endParaRPr lang="ru-RU" sz="1600" dirty="0">
                        <a:solidFill>
                          <a:schemeClr val="tx1"/>
                        </a:solidFill>
                        <a:latin typeface="Inter" panose="020B0502030000000004" pitchFamily="34" charset="0"/>
                        <a:ea typeface="Inter" panose="020B0502030000000004" pitchFamily="34" charset="0"/>
                        <a:cs typeface="Inter" panose="020B05020300000000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b="0" kern="1200" dirty="0">
                          <a:solidFill>
                            <a:schemeClr val="tx1"/>
                          </a:solidFill>
                          <a:effectLst/>
                          <a:latin typeface="Inter" panose="020B0502030000000004" pitchFamily="34" charset="0"/>
                          <a:ea typeface="Inter" panose="020B0502030000000004" pitchFamily="34" charset="0"/>
                          <a:cs typeface="Inter" panose="020B0502030000000004" pitchFamily="34" charset="0"/>
                        </a:rPr>
                        <a:t>-61.8</a:t>
                      </a:r>
                      <a:r>
                        <a:rPr lang="en-US" sz="1600" b="0" kern="1200" dirty="0">
                          <a:solidFill>
                            <a:schemeClr val="tx1"/>
                          </a:solidFill>
                          <a:effectLst/>
                          <a:latin typeface="Inter" panose="020B0502030000000004" pitchFamily="34" charset="0"/>
                          <a:ea typeface="Inter" panose="020B0502030000000004" pitchFamily="34" charset="0"/>
                          <a:cs typeface="Inter" panose="020B0502030000000004" pitchFamily="34" charset="0"/>
                        </a:rPr>
                        <a:t>7</a:t>
                      </a:r>
                      <a:endParaRPr lang="ru-RU" sz="1600" dirty="0">
                        <a:solidFill>
                          <a:schemeClr val="tx1"/>
                        </a:solidFill>
                        <a:latin typeface="Inter" panose="020B0502030000000004" pitchFamily="34" charset="0"/>
                        <a:ea typeface="Inter" panose="020B0502030000000004" pitchFamily="34" charset="0"/>
                        <a:cs typeface="Inter" panose="020B05020300000000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ru-RU" sz="1600" b="0" u="none" strike="noStrike" dirty="0">
                          <a:solidFill>
                            <a:schemeClr val="tx1"/>
                          </a:solidFill>
                          <a:effectLst/>
                          <a:latin typeface="Inter" panose="020B0502030000000004" pitchFamily="34" charset="0"/>
                          <a:ea typeface="Inter" panose="020B0502030000000004" pitchFamily="34" charset="0"/>
                          <a:cs typeface="Inter" panose="020B0502030000000004" pitchFamily="34" charset="0"/>
                        </a:rPr>
                        <a:t>13,93</a:t>
                      </a:r>
                      <a:endParaRPr lang="ru-RU" sz="1600" b="0" i="0" u="none" strike="noStrike" dirty="0">
                        <a:solidFill>
                          <a:schemeClr val="tx1"/>
                        </a:solidFill>
                        <a:effectLst/>
                        <a:latin typeface="Inter" panose="020B0502030000000004" pitchFamily="34" charset="0"/>
                        <a:ea typeface="Inter" panose="020B0502030000000004" pitchFamily="34" charset="0"/>
                        <a:cs typeface="Inter" panose="020B0502030000000004" pitchFamily="34" charset="0"/>
                      </a:endParaRPr>
                    </a:p>
                  </a:txBody>
                  <a:tcPr marL="7620" marR="7620" marT="7620" marB="0"/>
                </a:tc>
                <a:extLst>
                  <a:ext uri="{0D108BD9-81ED-4DB2-BD59-A6C34878D82A}">
                    <a16:rowId xmlns:a16="http://schemas.microsoft.com/office/drawing/2014/main" val="17453298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latin typeface="Inter" panose="020B0502030000000004" pitchFamily="34" charset="0"/>
                          <a:ea typeface="Inter" panose="020B0502030000000004" pitchFamily="34" charset="0"/>
                          <a:cs typeface="Inter" panose="020B0502030000000004" pitchFamily="34" charset="0"/>
                        </a:rPr>
                        <a:t>GA </a:t>
                      </a:r>
                      <a:r>
                        <a:rPr lang="ru-RU" sz="1600" dirty="0">
                          <a:solidFill>
                            <a:schemeClr val="tx1"/>
                          </a:solidFill>
                          <a:latin typeface="Inter" panose="020B0502030000000004" pitchFamily="34" charset="0"/>
                          <a:ea typeface="Inter" panose="020B0502030000000004" pitchFamily="34" charset="0"/>
                          <a:cs typeface="Inter" panose="020B0502030000000004" pitchFamily="34" charset="0"/>
                        </a:rPr>
                        <a:t>символьная регрессия </a:t>
                      </a:r>
                      <a:r>
                        <a:rPr lang="ru-RU" sz="1600" dirty="0" err="1">
                          <a:solidFill>
                            <a:schemeClr val="tx1"/>
                          </a:solidFill>
                          <a:latin typeface="Inter" panose="020B0502030000000004" pitchFamily="34" charset="0"/>
                          <a:ea typeface="Inter" panose="020B0502030000000004" pitchFamily="34" charset="0"/>
                          <a:cs typeface="Inter" panose="020B0502030000000004" pitchFamily="34" charset="0"/>
                        </a:rPr>
                        <a:t>нейросетевого</a:t>
                      </a:r>
                      <a:r>
                        <a:rPr lang="ru-RU" sz="1600" dirty="0">
                          <a:solidFill>
                            <a:schemeClr val="tx1"/>
                          </a:solidFill>
                          <a:latin typeface="Inter" panose="020B0502030000000004" pitchFamily="34" charset="0"/>
                          <a:ea typeface="Inter" panose="020B0502030000000004" pitchFamily="34" charset="0"/>
                          <a:cs typeface="Inter" panose="020B0502030000000004" pitchFamily="34" charset="0"/>
                        </a:rPr>
                        <a:t> потенциала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b="0" kern="1200" dirty="0">
                          <a:solidFill>
                            <a:schemeClr val="tx1"/>
                          </a:solidFill>
                          <a:effectLst/>
                          <a:latin typeface="Inter" panose="020B0502030000000004" pitchFamily="34" charset="0"/>
                          <a:ea typeface="Inter" panose="020B0502030000000004" pitchFamily="34" charset="0"/>
                          <a:cs typeface="Inter" panose="020B0502030000000004" pitchFamily="34" charset="0"/>
                        </a:rPr>
                        <a:t>-74.1</a:t>
                      </a:r>
                      <a:r>
                        <a:rPr lang="en-US" sz="1600" b="0" kern="1200" dirty="0">
                          <a:solidFill>
                            <a:schemeClr val="tx1"/>
                          </a:solidFill>
                          <a:effectLst/>
                          <a:latin typeface="Inter" panose="020B0502030000000004" pitchFamily="34" charset="0"/>
                          <a:ea typeface="Inter" panose="020B0502030000000004" pitchFamily="34" charset="0"/>
                          <a:cs typeface="Inter" panose="020B0502030000000004" pitchFamily="34" charset="0"/>
                        </a:rPr>
                        <a:t>5</a:t>
                      </a:r>
                      <a:endParaRPr lang="ru-RU" sz="1600" dirty="0">
                        <a:solidFill>
                          <a:schemeClr val="tx1"/>
                        </a:solidFill>
                        <a:latin typeface="Inter" panose="020B0502030000000004" pitchFamily="34" charset="0"/>
                        <a:ea typeface="Inter" panose="020B0502030000000004" pitchFamily="34" charset="0"/>
                        <a:cs typeface="Inter" panose="020B05020300000000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ru-RU" sz="1600" b="0" u="none" strike="noStrike" dirty="0">
                          <a:solidFill>
                            <a:schemeClr val="tx1"/>
                          </a:solidFill>
                          <a:effectLst/>
                          <a:latin typeface="Inter" panose="020B0502030000000004" pitchFamily="34" charset="0"/>
                          <a:ea typeface="Inter" panose="020B0502030000000004" pitchFamily="34" charset="0"/>
                          <a:cs typeface="Inter" panose="020B0502030000000004" pitchFamily="34" charset="0"/>
                        </a:rPr>
                        <a:t>1,65</a:t>
                      </a:r>
                      <a:endParaRPr lang="ru-RU" sz="1600" b="0" i="0" u="none" strike="noStrike" dirty="0">
                        <a:solidFill>
                          <a:schemeClr val="tx1"/>
                        </a:solidFill>
                        <a:effectLst/>
                        <a:latin typeface="Inter" panose="020B0502030000000004" pitchFamily="34" charset="0"/>
                        <a:ea typeface="Inter" panose="020B0502030000000004" pitchFamily="34" charset="0"/>
                        <a:cs typeface="Inter" panose="020B0502030000000004" pitchFamily="34" charset="0"/>
                      </a:endParaRPr>
                    </a:p>
                  </a:txBody>
                  <a:tcPr marL="7620" marR="7620" marT="7620" marB="0"/>
                </a:tc>
                <a:extLst>
                  <a:ext uri="{0D108BD9-81ED-4DB2-BD59-A6C34878D82A}">
                    <a16:rowId xmlns:a16="http://schemas.microsoft.com/office/drawing/2014/main" val="16492197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latin typeface="Inter" panose="020B0502030000000004" pitchFamily="34" charset="0"/>
                          <a:ea typeface="Inter" panose="020B0502030000000004" pitchFamily="34" charset="0"/>
                          <a:cs typeface="Inter" panose="020B0502030000000004" pitchFamily="34" charset="0"/>
                        </a:rPr>
                        <a:t>NN-</a:t>
                      </a:r>
                      <a:r>
                        <a:rPr lang="ru-RU" sz="1600" dirty="0">
                          <a:solidFill>
                            <a:schemeClr val="tx1"/>
                          </a:solidFill>
                          <a:latin typeface="Inter" panose="020B0502030000000004" pitchFamily="34" charset="0"/>
                          <a:ea typeface="Inter" panose="020B0502030000000004" pitchFamily="34" charset="0"/>
                          <a:cs typeface="Inter" panose="020B0502030000000004" pitchFamily="34" charset="0"/>
                        </a:rPr>
                        <a:t>трансформер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latin typeface="Inter" panose="020B0502030000000004" pitchFamily="34" charset="0"/>
                          <a:ea typeface="Inter" panose="020B0502030000000004" pitchFamily="34" charset="0"/>
                          <a:cs typeface="Inter" panose="020B0502030000000004" pitchFamily="34" charset="0"/>
                        </a:rPr>
                        <a:t> </a:t>
                      </a:r>
                      <a:r>
                        <a:rPr lang="ru-RU" sz="1600" dirty="0">
                          <a:solidFill>
                            <a:schemeClr val="tx1"/>
                          </a:solidFill>
                          <a:latin typeface="Inter" panose="020B0502030000000004" pitchFamily="34" charset="0"/>
                          <a:ea typeface="Inter" panose="020B0502030000000004" pitchFamily="34" charset="0"/>
                          <a:cs typeface="Inter" panose="020B0502030000000004" pitchFamily="34" charset="0"/>
                        </a:rPr>
                        <a:t>символьная регрессия </a:t>
                      </a:r>
                      <a:r>
                        <a:rPr lang="en-US" sz="1600" dirty="0" err="1">
                          <a:solidFill>
                            <a:schemeClr val="tx1"/>
                          </a:solidFill>
                          <a:latin typeface="Inter" panose="020B0502030000000004" pitchFamily="34" charset="0"/>
                          <a:ea typeface="Inter" panose="020B0502030000000004" pitchFamily="34" charset="0"/>
                          <a:cs typeface="Inter" panose="020B0502030000000004" pitchFamily="34" charset="0"/>
                        </a:rPr>
                        <a:t>lda_x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latin typeface="Inter" panose="020B0502030000000004" pitchFamily="34" charset="0"/>
                          <a:ea typeface="Inter" panose="020B0502030000000004" pitchFamily="34" charset="0"/>
                          <a:cs typeface="Inter" panose="020B0502030000000004" pitchFamily="34" charset="0"/>
                        </a:rPr>
                        <a:t> + </a:t>
                      </a:r>
                      <a:r>
                        <a:rPr lang="en-US" sz="1600" dirty="0" err="1">
                          <a:solidFill>
                            <a:schemeClr val="tx1"/>
                          </a:solidFill>
                          <a:latin typeface="Inter" panose="020B0502030000000004" pitchFamily="34" charset="0"/>
                          <a:ea typeface="Inter" panose="020B0502030000000004" pitchFamily="34" charset="0"/>
                          <a:cs typeface="Inter" panose="020B0502030000000004" pitchFamily="34" charset="0"/>
                        </a:rPr>
                        <a:t>lda_c_chachiyo</a:t>
                      </a:r>
                      <a:endParaRPr lang="ru-RU" sz="1600" dirty="0">
                        <a:solidFill>
                          <a:schemeClr val="tx1"/>
                        </a:solidFill>
                        <a:latin typeface="Inter" panose="020B0502030000000004" pitchFamily="34" charset="0"/>
                        <a:ea typeface="Inter" panose="020B0502030000000004" pitchFamily="34" charset="0"/>
                        <a:cs typeface="Inter" panose="020B05020300000000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b="0" kern="1200" dirty="0">
                          <a:solidFill>
                            <a:schemeClr val="tx1"/>
                          </a:solidFill>
                          <a:effectLst/>
                          <a:latin typeface="Inter" panose="020B0502030000000004" pitchFamily="34" charset="0"/>
                          <a:ea typeface="Inter" panose="020B0502030000000004" pitchFamily="34" charset="0"/>
                          <a:cs typeface="Inter" panose="020B0502030000000004" pitchFamily="34" charset="0"/>
                        </a:rPr>
                        <a:t>-74.0</a:t>
                      </a:r>
                      <a:r>
                        <a:rPr lang="en-US" sz="1600" b="0" kern="1200" dirty="0">
                          <a:solidFill>
                            <a:schemeClr val="tx1"/>
                          </a:solidFill>
                          <a:effectLst/>
                          <a:latin typeface="Inter" panose="020B0502030000000004" pitchFamily="34" charset="0"/>
                          <a:ea typeface="Inter" panose="020B0502030000000004" pitchFamily="34" charset="0"/>
                          <a:cs typeface="Inter" panose="020B0502030000000004" pitchFamily="34" charset="0"/>
                        </a:rPr>
                        <a:t>7</a:t>
                      </a:r>
                      <a:endParaRPr lang="ru-RU" sz="1600" dirty="0">
                        <a:solidFill>
                          <a:schemeClr val="tx1"/>
                        </a:solidFill>
                        <a:latin typeface="Inter" panose="020B0502030000000004" pitchFamily="34" charset="0"/>
                        <a:ea typeface="Inter" panose="020B0502030000000004" pitchFamily="34" charset="0"/>
                        <a:cs typeface="Inter" panose="020B05020300000000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ru-RU" sz="1600" b="0" u="none" strike="noStrike" dirty="0">
                          <a:solidFill>
                            <a:schemeClr val="tx1"/>
                          </a:solidFill>
                          <a:effectLst/>
                          <a:latin typeface="Inter" panose="020B0502030000000004" pitchFamily="34" charset="0"/>
                          <a:ea typeface="Inter" panose="020B0502030000000004" pitchFamily="34" charset="0"/>
                          <a:cs typeface="Inter" panose="020B0502030000000004" pitchFamily="34" charset="0"/>
                        </a:rPr>
                        <a:t>1,73</a:t>
                      </a:r>
                      <a:endParaRPr lang="ru-RU" sz="1600" b="0" i="0" u="none" strike="noStrike" dirty="0">
                        <a:solidFill>
                          <a:schemeClr val="tx1"/>
                        </a:solidFill>
                        <a:effectLst/>
                        <a:latin typeface="Inter" panose="020B0502030000000004" pitchFamily="34" charset="0"/>
                        <a:ea typeface="Inter" panose="020B0502030000000004" pitchFamily="34" charset="0"/>
                        <a:cs typeface="Inter" panose="020B0502030000000004" pitchFamily="34" charset="0"/>
                      </a:endParaRPr>
                    </a:p>
                  </a:txBody>
                  <a:tcPr marL="7620" marR="7620" marT="7620" marB="0"/>
                </a:tc>
                <a:extLst>
                  <a:ext uri="{0D108BD9-81ED-4DB2-BD59-A6C34878D82A}">
                    <a16:rowId xmlns:a16="http://schemas.microsoft.com/office/drawing/2014/main" val="37585092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latin typeface="Inter" panose="020B0502030000000004" pitchFamily="34" charset="0"/>
                          <a:ea typeface="Inter" panose="020B0502030000000004" pitchFamily="34" charset="0"/>
                          <a:cs typeface="Inter" panose="020B0502030000000004" pitchFamily="34" charset="0"/>
                        </a:rPr>
                        <a:t>NN-</a:t>
                      </a:r>
                      <a:r>
                        <a:rPr lang="ru-RU" sz="1600" dirty="0">
                          <a:solidFill>
                            <a:schemeClr val="tx1"/>
                          </a:solidFill>
                          <a:latin typeface="Inter" panose="020B0502030000000004" pitchFamily="34" charset="0"/>
                          <a:ea typeface="Inter" panose="020B0502030000000004" pitchFamily="34" charset="0"/>
                          <a:cs typeface="Inter" panose="020B0502030000000004" pitchFamily="34" charset="0"/>
                        </a:rPr>
                        <a:t>трансформер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latin typeface="Inter" panose="020B0502030000000004" pitchFamily="34" charset="0"/>
                          <a:ea typeface="Inter" panose="020B0502030000000004" pitchFamily="34" charset="0"/>
                          <a:cs typeface="Inter" panose="020B0502030000000004" pitchFamily="34" charset="0"/>
                        </a:rPr>
                        <a:t> </a:t>
                      </a:r>
                      <a:r>
                        <a:rPr lang="ru-RU" sz="1600" dirty="0">
                          <a:solidFill>
                            <a:schemeClr val="tx1"/>
                          </a:solidFill>
                          <a:latin typeface="Inter" panose="020B0502030000000004" pitchFamily="34" charset="0"/>
                          <a:ea typeface="Inter" panose="020B0502030000000004" pitchFamily="34" charset="0"/>
                          <a:cs typeface="Inter" panose="020B0502030000000004" pitchFamily="34" charset="0"/>
                        </a:rPr>
                        <a:t>символьная регрессия </a:t>
                      </a:r>
                      <a:r>
                        <a:rPr lang="ru-RU" sz="1600" dirty="0" err="1">
                          <a:solidFill>
                            <a:schemeClr val="tx1"/>
                          </a:solidFill>
                          <a:latin typeface="Inter" panose="020B0502030000000004" pitchFamily="34" charset="0"/>
                          <a:ea typeface="Inter" panose="020B0502030000000004" pitchFamily="34" charset="0"/>
                          <a:cs typeface="Inter" panose="020B0502030000000004" pitchFamily="34" charset="0"/>
                        </a:rPr>
                        <a:t>нейросетевого</a:t>
                      </a:r>
                      <a:r>
                        <a:rPr lang="ru-RU" sz="1600" dirty="0">
                          <a:solidFill>
                            <a:schemeClr val="tx1"/>
                          </a:solidFill>
                          <a:latin typeface="Inter" panose="020B0502030000000004" pitchFamily="34" charset="0"/>
                          <a:ea typeface="Inter" panose="020B0502030000000004" pitchFamily="34" charset="0"/>
                          <a:cs typeface="Inter" panose="020B0502030000000004" pitchFamily="34" charset="0"/>
                        </a:rPr>
                        <a:t> потенциала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b="0" kern="1200" dirty="0">
                          <a:solidFill>
                            <a:schemeClr val="tx1"/>
                          </a:solidFill>
                          <a:effectLst/>
                          <a:latin typeface="Inter" panose="020B0502030000000004" pitchFamily="34" charset="0"/>
                          <a:ea typeface="Inter" panose="020B0502030000000004" pitchFamily="34" charset="0"/>
                          <a:cs typeface="Inter" panose="020B0502030000000004" pitchFamily="34" charset="0"/>
                        </a:rPr>
                        <a:t>-73.</a:t>
                      </a:r>
                      <a:r>
                        <a:rPr lang="en-US" sz="1600" b="0" kern="1200" dirty="0">
                          <a:solidFill>
                            <a:schemeClr val="tx1"/>
                          </a:solidFill>
                          <a:effectLst/>
                          <a:latin typeface="Inter" panose="020B0502030000000004" pitchFamily="34" charset="0"/>
                          <a:ea typeface="Inter" panose="020B0502030000000004" pitchFamily="34" charset="0"/>
                          <a:cs typeface="Inter" panose="020B0502030000000004" pitchFamily="34" charset="0"/>
                        </a:rPr>
                        <a:t>90</a:t>
                      </a:r>
                      <a:endParaRPr lang="ru-RU" sz="1600" dirty="0">
                        <a:solidFill>
                          <a:schemeClr val="tx1"/>
                        </a:solidFill>
                        <a:latin typeface="Inter" panose="020B0502030000000004" pitchFamily="34" charset="0"/>
                        <a:ea typeface="Inter" panose="020B0502030000000004" pitchFamily="34" charset="0"/>
                        <a:cs typeface="Inter" panose="020B05020300000000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ru-RU" sz="1600" b="0" u="none" strike="noStrike" dirty="0">
                          <a:solidFill>
                            <a:schemeClr val="tx1"/>
                          </a:solidFill>
                          <a:effectLst/>
                          <a:latin typeface="Inter" panose="020B0502030000000004" pitchFamily="34" charset="0"/>
                          <a:ea typeface="Inter" panose="020B0502030000000004" pitchFamily="34" charset="0"/>
                          <a:cs typeface="Inter" panose="020B0502030000000004" pitchFamily="34" charset="0"/>
                        </a:rPr>
                        <a:t>1,9</a:t>
                      </a:r>
                      <a:endParaRPr lang="ru-RU" sz="1600" b="0" i="0" u="none" strike="noStrike" dirty="0">
                        <a:solidFill>
                          <a:schemeClr val="tx1"/>
                        </a:solidFill>
                        <a:effectLst/>
                        <a:latin typeface="Inter" panose="020B0502030000000004" pitchFamily="34" charset="0"/>
                        <a:ea typeface="Inter" panose="020B0502030000000004" pitchFamily="34" charset="0"/>
                        <a:cs typeface="Inter" panose="020B0502030000000004" pitchFamily="34" charset="0"/>
                      </a:endParaRPr>
                    </a:p>
                  </a:txBody>
                  <a:tcPr marL="7620" marR="7620" marT="7620" marB="0"/>
                </a:tc>
                <a:extLst>
                  <a:ext uri="{0D108BD9-81ED-4DB2-BD59-A6C34878D82A}">
                    <a16:rowId xmlns:a16="http://schemas.microsoft.com/office/drawing/2014/main" val="1741935610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3FC2027C-0D7A-72D3-0D32-4AC5116D2C0C}"/>
              </a:ext>
            </a:extLst>
          </p:cNvPr>
          <p:cNvSpPr txBox="1"/>
          <p:nvPr/>
        </p:nvSpPr>
        <p:spPr>
          <a:xfrm>
            <a:off x="60959" y="6278751"/>
            <a:ext cx="93167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*</a:t>
            </a:r>
            <a:r>
              <a:rPr lang="en-US" sz="14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https://pyscf.org/user/scf.html</a:t>
            </a:r>
            <a:endParaRPr lang="ru-RU" sz="1400" dirty="0">
              <a:latin typeface="Inter" panose="020B0502030000000004" pitchFamily="34" charset="0"/>
              <a:ea typeface="Inter" panose="020B0502030000000004" pitchFamily="34" charset="0"/>
              <a:cs typeface="Inter" panose="020B0502030000000004" pitchFamily="34" charset="0"/>
            </a:endParaRPr>
          </a:p>
          <a:p>
            <a:r>
              <a:rPr lang="ru-RU" sz="14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**https://github.com/ml-electron-project/NNfunctional/tree/master</a:t>
            </a: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0C898C69-7A90-A815-435E-44528E52803F}"/>
              </a:ext>
            </a:extLst>
          </p:cNvPr>
          <p:cNvSpPr txBox="1">
            <a:spLocks/>
          </p:cNvSpPr>
          <p:nvPr/>
        </p:nvSpPr>
        <p:spPr>
          <a:xfrm>
            <a:off x="418943" y="292028"/>
            <a:ext cx="10801350" cy="2769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2800" kern="120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defRPr>
            </a:lvl1pPr>
          </a:lstStyle>
          <a:p>
            <a:r>
              <a:rPr lang="ru-RU" sz="2000" b="1" dirty="0"/>
              <a:t>Сравнение </a:t>
            </a:r>
            <a:r>
              <a:rPr lang="ru-RU" sz="2000" b="1" dirty="0" err="1"/>
              <a:t>расчитанных</a:t>
            </a:r>
            <a:r>
              <a:rPr lang="ru-RU" sz="2000" b="1" dirty="0"/>
              <a:t> значений основного состояния молекулы воды</a:t>
            </a:r>
          </a:p>
        </p:txBody>
      </p:sp>
      <p:sp>
        <p:nvSpPr>
          <p:cNvPr id="4" name="Номер слайда 1">
            <a:extLst>
              <a:ext uri="{FF2B5EF4-FFF2-40B4-BE49-F238E27FC236}">
                <a16:creationId xmlns:a16="http://schemas.microsoft.com/office/drawing/2014/main" id="{23B41AF7-2842-39C5-DBD6-E93BFFFB4A8A}"/>
              </a:ext>
            </a:extLst>
          </p:cNvPr>
          <p:cNvSpPr txBox="1">
            <a:spLocks/>
          </p:cNvSpPr>
          <p:nvPr/>
        </p:nvSpPr>
        <p:spPr>
          <a:xfrm>
            <a:off x="11355998" y="6550223"/>
            <a:ext cx="600455" cy="215444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defPPr>
              <a:defRPr lang="ru-RU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Roboto Mono" pitchFamily="49" charset="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B144CBE-8549-0F41-A10E-99F26268CFAC}" type="slidenum">
              <a:rPr lang="ru-RU" sz="1400" b="1" smtClean="0">
                <a:solidFill>
                  <a:schemeClr val="tx1"/>
                </a:solidFill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pPr/>
              <a:t>15</a:t>
            </a:fld>
            <a:endParaRPr lang="ru-RU" sz="1400" b="1" dirty="0">
              <a:solidFill>
                <a:schemeClr val="tx1"/>
              </a:solidFill>
              <a:latin typeface="Inter" panose="020B0502030000000004" pitchFamily="34" charset="0"/>
              <a:ea typeface="Inter" panose="020B0502030000000004" pitchFamily="34" charset="0"/>
              <a:cs typeface="Inter" panose="020B050203000000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94336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E9B860B-9FE4-2E45-89F1-5D52A5318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4800" dirty="0"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Выводы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F11CB96-848A-8A44-9057-2CA2CD97A8C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0</a:t>
            </a:r>
            <a:r>
              <a:rPr lang="ru-RU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2957164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5F459790-70C3-6A40-406A-B45D0F97AC59}"/>
              </a:ext>
            </a:extLst>
          </p:cNvPr>
          <p:cNvSpPr txBox="1">
            <a:spLocks/>
          </p:cNvSpPr>
          <p:nvPr/>
        </p:nvSpPr>
        <p:spPr>
          <a:xfrm>
            <a:off x="418943" y="292028"/>
            <a:ext cx="10801350" cy="2769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2800" kern="120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defRPr>
            </a:lvl1pPr>
          </a:lstStyle>
          <a:p>
            <a:r>
              <a:rPr lang="ru-RU" sz="2000" b="1" dirty="0"/>
              <a:t>Выводы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1A4875-AAE7-8A30-AC73-2A06A29FEB9A}"/>
              </a:ext>
            </a:extLst>
          </p:cNvPr>
          <p:cNvSpPr txBox="1"/>
          <p:nvPr/>
        </p:nvSpPr>
        <p:spPr>
          <a:xfrm>
            <a:off x="418943" y="1195540"/>
            <a:ext cx="11600337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Aft>
                <a:spcPts val="2400"/>
              </a:spcAft>
            </a:pPr>
            <a:r>
              <a:rPr lang="ru-RU" dirty="0"/>
              <a:t>С помощью генетического алгоритма и </a:t>
            </a:r>
            <a:r>
              <a:rPr lang="ru-RU" dirty="0" err="1"/>
              <a:t>нейросетевого</a:t>
            </a:r>
            <a:r>
              <a:rPr lang="ru-RU" dirty="0"/>
              <a:t> трансформера  были получены формульные выражения известных обменно-корреляционных функционалов в </a:t>
            </a:r>
            <a:r>
              <a:rPr lang="en-US" dirty="0"/>
              <a:t>LDA </a:t>
            </a:r>
            <a:r>
              <a:rPr lang="ru-RU" dirty="0"/>
              <a:t>приближении – </a:t>
            </a:r>
            <a:r>
              <a:rPr lang="en-US" dirty="0" err="1"/>
              <a:t>lda_x</a:t>
            </a:r>
            <a:r>
              <a:rPr lang="en-US" dirty="0"/>
              <a:t> </a:t>
            </a:r>
            <a:r>
              <a:rPr lang="ru-RU" dirty="0"/>
              <a:t>и </a:t>
            </a:r>
            <a:r>
              <a:rPr lang="en-US" dirty="0"/>
              <a:t>–</a:t>
            </a:r>
            <a:r>
              <a:rPr lang="en-US" dirty="0" err="1"/>
              <a:t>da_c_chachiyo</a:t>
            </a:r>
            <a:r>
              <a:rPr lang="en-US" dirty="0"/>
              <a:t>. </a:t>
            </a:r>
            <a:r>
              <a:rPr lang="ru-RU" dirty="0"/>
              <a:t>Полученные формулы показали высокое соответствие аналитическим зависимостям, а значения потенциала, посчитанные с помощью них, - соответствие потенциалам, посчитанным </a:t>
            </a:r>
            <a:r>
              <a:rPr lang="en-US" dirty="0"/>
              <a:t>ab initio;</a:t>
            </a:r>
            <a:endParaRPr lang="ru-RU" dirty="0"/>
          </a:p>
          <a:p>
            <a:pPr algn="just">
              <a:spcAft>
                <a:spcPts val="2400"/>
              </a:spcAft>
            </a:pPr>
            <a:r>
              <a:rPr lang="ru-RU" dirty="0"/>
              <a:t>Был аппроксимирован существующий </a:t>
            </a:r>
            <a:r>
              <a:rPr lang="ru-RU" dirty="0" err="1"/>
              <a:t>нейросетевой</a:t>
            </a:r>
            <a:r>
              <a:rPr lang="ru-RU" dirty="0"/>
              <a:t> обменно-корреляционный функционал с помощью моделей символьной регрессии. Посчитанные с помощью полученной формулы значения потенциалов показали соответствие значениям, полученным </a:t>
            </a:r>
            <a:r>
              <a:rPr lang="ru-RU" dirty="0" err="1"/>
              <a:t>нейросетевым</a:t>
            </a:r>
            <a:r>
              <a:rPr lang="ru-RU" dirty="0"/>
              <a:t> функционалом</a:t>
            </a:r>
            <a:r>
              <a:rPr lang="en-US" dirty="0"/>
              <a:t>;</a:t>
            </a:r>
          </a:p>
          <a:p>
            <a:pPr algn="just">
              <a:spcAft>
                <a:spcPts val="2400"/>
              </a:spcAft>
            </a:pPr>
            <a:r>
              <a:rPr lang="ru-RU" dirty="0"/>
              <a:t>Проведен расчет полной энергии основного состояния молекулы воды. Показано, что использование выражений, полученных с помощью метода символьной регрессии, позволяет рассчитывать энергию данной модельной системы с высокой точностью.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D5986487-EB41-9BA0-D8F3-7BB00AE585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577" y="1195540"/>
            <a:ext cx="326366" cy="25384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E87B2976-8206-9159-D685-924DEE6A86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577" y="2598446"/>
            <a:ext cx="326366" cy="253840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601C45C1-B942-4F07-67AF-69269CB253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577" y="3747512"/>
            <a:ext cx="326366" cy="253840"/>
          </a:xfrm>
          <a:prstGeom prst="rect">
            <a:avLst/>
          </a:prstGeom>
        </p:spPr>
      </p:pic>
      <p:sp>
        <p:nvSpPr>
          <p:cNvPr id="4" name="Номер слайда 1">
            <a:extLst>
              <a:ext uri="{FF2B5EF4-FFF2-40B4-BE49-F238E27FC236}">
                <a16:creationId xmlns:a16="http://schemas.microsoft.com/office/drawing/2014/main" id="{839D2654-F6ED-B66F-0526-0964BC814146}"/>
              </a:ext>
            </a:extLst>
          </p:cNvPr>
          <p:cNvSpPr txBox="1">
            <a:spLocks/>
          </p:cNvSpPr>
          <p:nvPr/>
        </p:nvSpPr>
        <p:spPr>
          <a:xfrm>
            <a:off x="11355998" y="6550223"/>
            <a:ext cx="600455" cy="215444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defPPr>
              <a:defRPr lang="ru-RU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Roboto Mono" pitchFamily="49" charset="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B144CBE-8549-0F41-A10E-99F26268CFAC}" type="slidenum">
              <a:rPr lang="ru-RU" sz="1400" b="1" smtClean="0">
                <a:solidFill>
                  <a:schemeClr val="tx1"/>
                </a:solidFill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pPr/>
              <a:t>17</a:t>
            </a:fld>
            <a:endParaRPr lang="ru-RU" sz="1400" b="1" dirty="0">
              <a:solidFill>
                <a:schemeClr val="tx1"/>
              </a:solidFill>
              <a:latin typeface="Inter" panose="020B0502030000000004" pitchFamily="34" charset="0"/>
              <a:ea typeface="Inter" panose="020B0502030000000004" pitchFamily="34" charset="0"/>
              <a:cs typeface="Inter" panose="020B0502030000000004" pitchFamily="34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D41D810-DF45-5B7C-D930-E627355CAD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9618" y="5408254"/>
            <a:ext cx="1395758" cy="135741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8448E5D-4E2B-C180-A595-B503FE61C943}"/>
              </a:ext>
            </a:extLst>
          </p:cNvPr>
          <p:cNvSpPr txBox="1"/>
          <p:nvPr/>
        </p:nvSpPr>
        <p:spPr>
          <a:xfrm>
            <a:off x="255760" y="6319391"/>
            <a:ext cx="609755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  <a:hlinkClick r:id="rId5"/>
              </a:rPr>
              <a:t>https://github.com/wwapper/AIRI_SR_exc_potentials.git</a:t>
            </a:r>
            <a:r>
              <a:rPr lang="en-US" sz="16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 </a:t>
            </a:r>
            <a:endParaRPr lang="ru-RU" sz="1600" dirty="0">
              <a:latin typeface="Inter" panose="020B0502030000000004" pitchFamily="34" charset="0"/>
              <a:ea typeface="Inter" panose="020B0502030000000004" pitchFamily="34" charset="0"/>
              <a:cs typeface="Inter" panose="020B05020300000000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E3747D-F8B4-ECCB-34A5-22EB3C1A8F11}"/>
              </a:ext>
            </a:extLst>
          </p:cNvPr>
          <p:cNvSpPr txBox="1"/>
          <p:nvPr/>
        </p:nvSpPr>
        <p:spPr>
          <a:xfrm>
            <a:off x="255760" y="5811559"/>
            <a:ext cx="18998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GitHub </a:t>
            </a:r>
            <a:r>
              <a:rPr lang="ru-RU" b="1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проекта</a:t>
            </a:r>
          </a:p>
        </p:txBody>
      </p:sp>
    </p:spTree>
    <p:extLst>
      <p:ext uri="{BB962C8B-B14F-4D97-AF65-F5344CB8AC3E}">
        <p14:creationId xmlns:p14="http://schemas.microsoft.com/office/powerpoint/2010/main" val="39335501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60F127B-E7C8-B129-3CD8-62F3877C3D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5976" y="1031978"/>
            <a:ext cx="422557" cy="42255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E9EE5C7-3210-7085-D5B6-D50AC5A24F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8943" y="2664276"/>
            <a:ext cx="422557" cy="422557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CAE0833-7BA9-C917-7342-4E97EA2547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8942" y="4296574"/>
            <a:ext cx="422557" cy="422557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02A8946-61BF-9063-C018-7CEB2DCA1FE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724" t="9793" r="10933" b="8247"/>
          <a:stretch/>
        </p:blipFill>
        <p:spPr>
          <a:xfrm>
            <a:off x="1209436" y="3984179"/>
            <a:ext cx="1050857" cy="1055392"/>
          </a:xfrm>
          <a:prstGeom prst="ellipse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A5D48052-C6DD-4862-0DB7-AA64613965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3627" y="2413329"/>
            <a:ext cx="976746" cy="924455"/>
          </a:xfrm>
          <a:prstGeom prst="ellipse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B23B57F3-F7E5-54C5-AE97-F4A507ADF9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9436" y="719580"/>
            <a:ext cx="1050857" cy="1047354"/>
          </a:xfrm>
          <a:prstGeom prst="ellipse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2E68149-5B2D-A59B-E389-367D9EA5A182}"/>
              </a:ext>
            </a:extLst>
          </p:cNvPr>
          <p:cNvSpPr txBox="1"/>
          <p:nvPr/>
        </p:nvSpPr>
        <p:spPr>
          <a:xfrm>
            <a:off x="2671275" y="835600"/>
            <a:ext cx="10013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Ким Павел,</a:t>
            </a:r>
            <a:endParaRPr lang="en-US" dirty="0">
              <a:latin typeface="Inter" panose="020B0502030000000004" pitchFamily="34" charset="0"/>
              <a:ea typeface="Inter" panose="020B0502030000000004" pitchFamily="34" charset="0"/>
              <a:cs typeface="Inter" panose="020B0502030000000004" pitchFamily="34" charset="0"/>
            </a:endParaRPr>
          </a:p>
          <a:p>
            <a:r>
              <a:rPr lang="ru-RU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ИТМО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67E3BE3-65B2-506A-3970-08D06AE73879}"/>
              </a:ext>
            </a:extLst>
          </p:cNvPr>
          <p:cNvSpPr txBox="1"/>
          <p:nvPr/>
        </p:nvSpPr>
        <p:spPr>
          <a:xfrm>
            <a:off x="2671275" y="2552390"/>
            <a:ext cx="13491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Кулаев Кирилл,</a:t>
            </a:r>
            <a:br>
              <a:rPr lang="ru-RU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</a:br>
            <a:r>
              <a:rPr lang="ru-RU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ЮФУ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03E4EA2-5DE6-0825-BDEF-4700905DEEC1}"/>
              </a:ext>
            </a:extLst>
          </p:cNvPr>
          <p:cNvSpPr txBox="1"/>
          <p:nvPr/>
        </p:nvSpPr>
        <p:spPr>
          <a:xfrm>
            <a:off x="2671275" y="4184686"/>
            <a:ext cx="15349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Рябов Александр,</a:t>
            </a:r>
            <a:br>
              <a:rPr lang="ru-RU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</a:br>
            <a:r>
              <a:rPr lang="ru-RU" dirty="0" err="1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Сколтех</a:t>
            </a:r>
            <a:endParaRPr lang="ru-RU" dirty="0">
              <a:latin typeface="Inter" panose="020B0502030000000004" pitchFamily="34" charset="0"/>
              <a:ea typeface="Inter" panose="020B0502030000000004" pitchFamily="34" charset="0"/>
              <a:cs typeface="Inter" panose="020B0502030000000004" pitchFamily="34" charset="0"/>
            </a:endParaRPr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DB8C9C3D-7190-3150-8A23-E888225F82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09436" y="5685966"/>
            <a:ext cx="1046669" cy="979984"/>
          </a:xfrm>
          <a:prstGeom prst="ellipse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9A356309-77F9-E12C-D72A-CD0A3A657C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5977" y="5964679"/>
            <a:ext cx="422557" cy="42255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43C5EF0-F520-4DB1-1276-F3E7220523C0}"/>
              </a:ext>
            </a:extLst>
          </p:cNvPr>
          <p:cNvSpPr txBox="1"/>
          <p:nvPr/>
        </p:nvSpPr>
        <p:spPr>
          <a:xfrm>
            <a:off x="2675280" y="5852791"/>
            <a:ext cx="13411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Медведев Михаил,</a:t>
            </a:r>
            <a:br>
              <a:rPr lang="ru-RU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</a:br>
            <a:r>
              <a:rPr lang="ru-RU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ИОХ РАН</a:t>
            </a:r>
          </a:p>
        </p:txBody>
      </p:sp>
      <p:sp>
        <p:nvSpPr>
          <p:cNvPr id="21" name="Заголовок 1">
            <a:extLst>
              <a:ext uri="{FF2B5EF4-FFF2-40B4-BE49-F238E27FC236}">
                <a16:creationId xmlns:a16="http://schemas.microsoft.com/office/drawing/2014/main" id="{86A008B0-5177-3BEA-2B47-8D30B53DAB43}"/>
              </a:ext>
            </a:extLst>
          </p:cNvPr>
          <p:cNvSpPr txBox="1">
            <a:spLocks/>
          </p:cNvSpPr>
          <p:nvPr/>
        </p:nvSpPr>
        <p:spPr>
          <a:xfrm>
            <a:off x="418943" y="292028"/>
            <a:ext cx="10801350" cy="2769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2800" kern="120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defRPr>
            </a:lvl1pPr>
          </a:lstStyle>
          <a:p>
            <a:r>
              <a:rPr lang="ru-RU" sz="2000" b="1" dirty="0"/>
              <a:t>Наша команда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426885A-EE62-0C5E-E849-72E22156D55C}"/>
              </a:ext>
            </a:extLst>
          </p:cNvPr>
          <p:cNvSpPr txBox="1"/>
          <p:nvPr/>
        </p:nvSpPr>
        <p:spPr>
          <a:xfrm>
            <a:off x="4700311" y="1062653"/>
            <a:ext cx="6821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dirty="0"/>
              <a:t>Эксперименты с </a:t>
            </a:r>
            <a:r>
              <a:rPr lang="en-US" dirty="0"/>
              <a:t>NN</a:t>
            </a:r>
            <a:r>
              <a:rPr lang="ru-RU" dirty="0"/>
              <a:t>-трансформером для символьной регрессии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E058B6D-6C9D-34C7-8673-50FB920942D7}"/>
              </a:ext>
            </a:extLst>
          </p:cNvPr>
          <p:cNvSpPr txBox="1"/>
          <p:nvPr/>
        </p:nvSpPr>
        <p:spPr>
          <a:xfrm>
            <a:off x="4700311" y="4323185"/>
            <a:ext cx="4599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Формулирование гипотез, ведение проекта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EAC42C9-F942-3BE9-7B6F-9BB369F0EBB6}"/>
              </a:ext>
            </a:extLst>
          </p:cNvPr>
          <p:cNvSpPr txBox="1"/>
          <p:nvPr/>
        </p:nvSpPr>
        <p:spPr>
          <a:xfrm>
            <a:off x="4700311" y="5987624"/>
            <a:ext cx="4599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Формулирование гипотез, ведение проекта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4FABD1F-4D1D-A75D-524A-1E8264E30AF4}"/>
              </a:ext>
            </a:extLst>
          </p:cNvPr>
          <p:cNvSpPr txBox="1"/>
          <p:nvPr/>
        </p:nvSpPr>
        <p:spPr>
          <a:xfrm>
            <a:off x="4700310" y="2552388"/>
            <a:ext cx="68211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dirty="0"/>
              <a:t>Эксперименты с генетическим алгоритмом для символьной регрессии</a:t>
            </a:r>
          </a:p>
        </p:txBody>
      </p:sp>
      <p:sp>
        <p:nvSpPr>
          <p:cNvPr id="4" name="Номер слайда 1">
            <a:extLst>
              <a:ext uri="{FF2B5EF4-FFF2-40B4-BE49-F238E27FC236}">
                <a16:creationId xmlns:a16="http://schemas.microsoft.com/office/drawing/2014/main" id="{91157600-D712-F509-6575-602A60944234}"/>
              </a:ext>
            </a:extLst>
          </p:cNvPr>
          <p:cNvSpPr txBox="1">
            <a:spLocks/>
          </p:cNvSpPr>
          <p:nvPr/>
        </p:nvSpPr>
        <p:spPr>
          <a:xfrm>
            <a:off x="11355998" y="6550223"/>
            <a:ext cx="600455" cy="215444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defPPr>
              <a:defRPr lang="ru-RU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Roboto Mono" pitchFamily="49" charset="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B144CBE-8549-0F41-A10E-99F26268CFAC}" type="slidenum">
              <a:rPr lang="ru-RU" sz="1400" b="1" smtClean="0">
                <a:solidFill>
                  <a:schemeClr val="tx1"/>
                </a:solidFill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pPr/>
              <a:t>18</a:t>
            </a:fld>
            <a:endParaRPr lang="ru-RU" sz="1400" b="1" dirty="0">
              <a:solidFill>
                <a:schemeClr val="tx1"/>
              </a:solidFill>
              <a:latin typeface="Inter" panose="020B0502030000000004" pitchFamily="34" charset="0"/>
              <a:ea typeface="Inter" panose="020B0502030000000004" pitchFamily="34" charset="0"/>
              <a:cs typeface="Inter" panose="020B050203000000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05008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021502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D271F10-7DD3-E745-B558-5D31D6435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4000" dirty="0"/>
              <a:t>Содержание</a:t>
            </a:r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E67334AA-DB13-1B4C-A88E-4103CE57D8B3}"/>
              </a:ext>
            </a:extLst>
          </p:cNvPr>
          <p:cNvSpPr txBox="1">
            <a:spLocks/>
          </p:cNvSpPr>
          <p:nvPr/>
        </p:nvSpPr>
        <p:spPr>
          <a:xfrm>
            <a:off x="5246272" y="2440929"/>
            <a:ext cx="386324" cy="369332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 spc="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400" b="0" dirty="0">
                <a:solidFill>
                  <a:srgbClr val="3ED0B9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01</a:t>
            </a:r>
            <a:endParaRPr lang="ru-RU" sz="2400" b="0" dirty="0">
              <a:solidFill>
                <a:srgbClr val="3ED0B9"/>
              </a:solidFill>
              <a:latin typeface="Inter" panose="02000503000000020004" pitchFamily="2" charset="0"/>
              <a:ea typeface="Inter" panose="02000503000000020004" pitchFamily="2" charset="0"/>
              <a:cs typeface="Inter" panose="02000503000000020004" pitchFamily="2" charset="0"/>
            </a:endParaRPr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F4CDFEC2-7A54-B14D-A6A0-6B6B88EAF6E0}"/>
              </a:ext>
            </a:extLst>
          </p:cNvPr>
          <p:cNvSpPr txBox="1">
            <a:spLocks/>
          </p:cNvSpPr>
          <p:nvPr/>
        </p:nvSpPr>
        <p:spPr>
          <a:xfrm>
            <a:off x="5246272" y="3141698"/>
            <a:ext cx="429605" cy="369332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 spc="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ru-RU" sz="2400" b="0" dirty="0">
                <a:solidFill>
                  <a:srgbClr val="3ED0B9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02</a:t>
            </a:r>
          </a:p>
        </p:txBody>
      </p:sp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FB542673-69B8-E54A-BF5D-189FC83F4043}"/>
              </a:ext>
            </a:extLst>
          </p:cNvPr>
          <p:cNvSpPr txBox="1">
            <a:spLocks/>
          </p:cNvSpPr>
          <p:nvPr/>
        </p:nvSpPr>
        <p:spPr>
          <a:xfrm>
            <a:off x="5246272" y="3843441"/>
            <a:ext cx="439223" cy="369332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 spc="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400" b="0" dirty="0">
                <a:solidFill>
                  <a:srgbClr val="3ED0B9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03</a:t>
            </a:r>
            <a:endParaRPr lang="ru-RU" sz="2400" b="0" dirty="0">
              <a:solidFill>
                <a:srgbClr val="3ED0B9"/>
              </a:solidFill>
              <a:latin typeface="Inter" panose="02000503000000020004" pitchFamily="2" charset="0"/>
              <a:ea typeface="Inter" panose="02000503000000020004" pitchFamily="2" charset="0"/>
              <a:cs typeface="Inter" panose="02000503000000020004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8E2B2C9-2E11-7347-A332-157B1FF33A6D}"/>
              </a:ext>
            </a:extLst>
          </p:cNvPr>
          <p:cNvSpPr txBox="1"/>
          <p:nvPr/>
        </p:nvSpPr>
        <p:spPr>
          <a:xfrm>
            <a:off x="6095999" y="2442668"/>
            <a:ext cx="5400675" cy="36933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ru-RU" sz="2400" dirty="0"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Введение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AACA0F9-2437-A942-A059-FEBEEC08EC79}"/>
              </a:ext>
            </a:extLst>
          </p:cNvPr>
          <p:cNvSpPr txBox="1"/>
          <p:nvPr/>
        </p:nvSpPr>
        <p:spPr>
          <a:xfrm>
            <a:off x="6096000" y="3141697"/>
            <a:ext cx="5400675" cy="36933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ru-RU" sz="2400" dirty="0"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Обзор методов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933896A-0B77-2049-8C12-F470FABFDEFC}"/>
              </a:ext>
            </a:extLst>
          </p:cNvPr>
          <p:cNvSpPr txBox="1"/>
          <p:nvPr/>
        </p:nvSpPr>
        <p:spPr>
          <a:xfrm>
            <a:off x="6096000" y="3843440"/>
            <a:ext cx="5400675" cy="36933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ru-RU" sz="2400" dirty="0"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Экспериментальная часть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C7EC98E-3045-42A2-D100-A0BC026812AE}"/>
              </a:ext>
            </a:extLst>
          </p:cNvPr>
          <p:cNvSpPr txBox="1">
            <a:spLocks/>
          </p:cNvSpPr>
          <p:nvPr/>
        </p:nvSpPr>
        <p:spPr>
          <a:xfrm>
            <a:off x="5246272" y="4545184"/>
            <a:ext cx="440826" cy="369332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 spc="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ru-RU" sz="2400" b="0" dirty="0">
                <a:solidFill>
                  <a:srgbClr val="3ED0B9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04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126EAE-8931-49A8-6E04-B126A78C5A57}"/>
              </a:ext>
            </a:extLst>
          </p:cNvPr>
          <p:cNvSpPr txBox="1"/>
          <p:nvPr/>
        </p:nvSpPr>
        <p:spPr>
          <a:xfrm>
            <a:off x="6096000" y="4550243"/>
            <a:ext cx="5400675" cy="36933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ru-RU" sz="2400" dirty="0"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Выводы</a:t>
            </a:r>
          </a:p>
        </p:txBody>
      </p:sp>
    </p:spTree>
    <p:extLst>
      <p:ext uri="{BB962C8B-B14F-4D97-AF65-F5344CB8AC3E}">
        <p14:creationId xmlns:p14="http://schemas.microsoft.com/office/powerpoint/2010/main" val="30486698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E9B860B-9FE4-2E45-89F1-5D52A5318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Введение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F11CB96-848A-8A44-9057-2CA2CD97A8C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/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36686487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5825C1F3-413E-FE8B-9873-AC30677BF2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4" y="3429000"/>
            <a:ext cx="6094175" cy="3074293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D98D138-AA14-CCAF-3A3E-348D008159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6495" y="615958"/>
            <a:ext cx="7059010" cy="73352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AD86B34-8CF6-FBFD-A8A4-AFB8C26C5CC5}"/>
              </a:ext>
            </a:extLst>
          </p:cNvPr>
          <p:cNvSpPr txBox="1"/>
          <p:nvPr/>
        </p:nvSpPr>
        <p:spPr>
          <a:xfrm>
            <a:off x="4101255" y="1348493"/>
            <a:ext cx="39894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Стационарное уравнение Шредингера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14B6AD8B-4601-F60D-4BA8-80840E6CEC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4802" y="1786100"/>
            <a:ext cx="4822395" cy="59183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D08B111-5E00-2E3B-ED7F-4258A72D71CE}"/>
              </a:ext>
            </a:extLst>
          </p:cNvPr>
          <p:cNvSpPr txBox="1"/>
          <p:nvPr/>
        </p:nvSpPr>
        <p:spPr>
          <a:xfrm>
            <a:off x="4642492" y="2377939"/>
            <a:ext cx="29070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Полная энергия Кона-</a:t>
            </a:r>
            <a:r>
              <a:rPr lang="ru-RU" dirty="0" err="1"/>
              <a:t>Шэма</a:t>
            </a:r>
            <a:endParaRPr lang="ru-RU" dirty="0"/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5B371B80-5C00-6E65-6BB3-0433782150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1581" y="2747271"/>
            <a:ext cx="4039164" cy="71447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37BE0B5-FD3F-7C05-C6B9-269DDE1A5D38}"/>
              </a:ext>
            </a:extLst>
          </p:cNvPr>
          <p:cNvSpPr txBox="1"/>
          <p:nvPr/>
        </p:nvSpPr>
        <p:spPr>
          <a:xfrm>
            <a:off x="4859421" y="3461746"/>
            <a:ext cx="2423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Потенциал Кона-</a:t>
            </a:r>
            <a:r>
              <a:rPr lang="ru-RU" dirty="0" err="1"/>
              <a:t>Шэма</a:t>
            </a:r>
            <a:endParaRPr lang="ru-RU" dirty="0"/>
          </a:p>
        </p:txBody>
      </p:sp>
      <p:sp>
        <p:nvSpPr>
          <p:cNvPr id="21" name="Овал 20">
            <a:extLst>
              <a:ext uri="{FF2B5EF4-FFF2-40B4-BE49-F238E27FC236}">
                <a16:creationId xmlns:a16="http://schemas.microsoft.com/office/drawing/2014/main" id="{15077E3E-179B-B308-6C56-F2725D6E1486}"/>
              </a:ext>
            </a:extLst>
          </p:cNvPr>
          <p:cNvSpPr/>
          <p:nvPr/>
        </p:nvSpPr>
        <p:spPr>
          <a:xfrm>
            <a:off x="7282905" y="2716784"/>
            <a:ext cx="886408" cy="78903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619A51D-CCF8-18BA-9746-991B4CDB5C32}"/>
              </a:ext>
            </a:extLst>
          </p:cNvPr>
          <p:cNvSpPr txBox="1"/>
          <p:nvPr/>
        </p:nvSpPr>
        <p:spPr>
          <a:xfrm>
            <a:off x="8542387" y="2741823"/>
            <a:ext cx="276186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dirty="0">
                <a:solidFill>
                  <a:srgbClr val="202122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the corresponding energy expression, are the only unknowns in the Kohn–Sham approach to density functional theory</a:t>
            </a:r>
            <a:endParaRPr lang="ru-RU" sz="1200" dirty="0">
              <a:latin typeface="Inter" panose="020B0502030000000004" pitchFamily="34" charset="0"/>
              <a:ea typeface="Inter" panose="020B0502030000000004" pitchFamily="34" charset="0"/>
              <a:cs typeface="Inter" panose="020B05020300000000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95D6CEE-FFDD-ED47-6E64-AD038B0C3864}"/>
              </a:ext>
            </a:extLst>
          </p:cNvPr>
          <p:cNvSpPr txBox="1"/>
          <p:nvPr/>
        </p:nvSpPr>
        <p:spPr>
          <a:xfrm>
            <a:off x="-497073" y="6536039"/>
            <a:ext cx="45486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b="0" i="0" dirty="0">
                <a:solidFill>
                  <a:srgbClr val="222222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  <a:hlinkClick r:id="rId6"/>
              </a:rPr>
              <a:t>https://doi.org/10.1038/s41467-019-12467-0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 </a:t>
            </a:r>
            <a:endParaRPr lang="ru-RU" sz="1200" dirty="0">
              <a:latin typeface="Inter" panose="020B0502030000000004" pitchFamily="34" charset="0"/>
              <a:ea typeface="Inter" panose="020B0502030000000004" pitchFamily="34" charset="0"/>
              <a:cs typeface="Inter" panose="020B05020300000000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7A44260-914C-D165-F744-0A916FBC4D80}"/>
              </a:ext>
            </a:extLst>
          </p:cNvPr>
          <p:cNvSpPr txBox="1"/>
          <p:nvPr/>
        </p:nvSpPr>
        <p:spPr>
          <a:xfrm>
            <a:off x="6894058" y="6536039"/>
            <a:ext cx="458439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  <a:hlinkClick r:id="rId7"/>
              </a:rPr>
              <a:t>https://tddft.org/programs/libxc/functionals/</a:t>
            </a:r>
            <a:r>
              <a:rPr lang="en-US" sz="12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 </a:t>
            </a:r>
            <a:endParaRPr lang="ru-RU" sz="1200" dirty="0">
              <a:latin typeface="Inter" panose="020B0502030000000004" pitchFamily="34" charset="0"/>
              <a:ea typeface="Inter" panose="020B0502030000000004" pitchFamily="34" charset="0"/>
              <a:cs typeface="Inter" panose="020B0502030000000004" pitchFamily="34" charset="0"/>
            </a:endParaRPr>
          </a:p>
        </p:txBody>
      </p:sp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1094DD4C-2355-DF5D-424E-BBF4553EAC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08063" y="4009616"/>
            <a:ext cx="4584396" cy="2442895"/>
          </a:xfrm>
          <a:prstGeom prst="rect">
            <a:avLst/>
          </a:prstGeom>
        </p:spPr>
      </p:pic>
      <p:sp>
        <p:nvSpPr>
          <p:cNvPr id="31" name="Заголовок 1">
            <a:extLst>
              <a:ext uri="{FF2B5EF4-FFF2-40B4-BE49-F238E27FC236}">
                <a16:creationId xmlns:a16="http://schemas.microsoft.com/office/drawing/2014/main" id="{0C847557-B4F2-6EDC-F1CD-E3CB018B4358}"/>
              </a:ext>
            </a:extLst>
          </p:cNvPr>
          <p:cNvSpPr txBox="1">
            <a:spLocks/>
          </p:cNvSpPr>
          <p:nvPr/>
        </p:nvSpPr>
        <p:spPr>
          <a:xfrm>
            <a:off x="418943" y="292028"/>
            <a:ext cx="10801350" cy="2769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2800" kern="120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defRPr>
            </a:lvl1pPr>
          </a:lstStyle>
          <a:p>
            <a:r>
              <a:rPr lang="ru-RU" sz="2000" b="1" dirty="0"/>
              <a:t>Актуальность</a:t>
            </a: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AEE5B5E1-4471-EB20-8EE6-ECF122E66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5998" y="6550223"/>
            <a:ext cx="600455" cy="215444"/>
          </a:xfrm>
        </p:spPr>
        <p:txBody>
          <a:bodyPr/>
          <a:lstStyle/>
          <a:p>
            <a:fld id="{BB144CBE-8549-0F41-A10E-99F26268CFAC}" type="slidenum">
              <a:rPr lang="ru-RU" sz="1400" b="1" smtClean="0">
                <a:solidFill>
                  <a:schemeClr val="tx1"/>
                </a:solidFill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pPr/>
              <a:t>4</a:t>
            </a:fld>
            <a:endParaRPr lang="ru-RU" sz="1400" b="1" dirty="0">
              <a:solidFill>
                <a:schemeClr val="tx1"/>
              </a:solidFill>
              <a:latin typeface="Inter" panose="020B0502030000000004" pitchFamily="34" charset="0"/>
              <a:ea typeface="Inter" panose="020B0502030000000004" pitchFamily="34" charset="0"/>
              <a:cs typeface="Inter" panose="020B050203000000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6285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1" grpId="0" animBg="1"/>
      <p:bldP spid="23" grpId="0"/>
      <p:bldP spid="25" grpId="0"/>
      <p:bldP spid="2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Рисунок 38">
            <a:extLst>
              <a:ext uri="{FF2B5EF4-FFF2-40B4-BE49-F238E27FC236}">
                <a16:creationId xmlns:a16="http://schemas.microsoft.com/office/drawing/2014/main" id="{34275F1E-8880-79EA-4A74-8BFDDAA817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4547" y="4342095"/>
            <a:ext cx="3170843" cy="134387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EDE1B75-2E12-CDCF-0DF0-5A7C0F331927}"/>
              </a:ext>
            </a:extLst>
          </p:cNvPr>
          <p:cNvSpPr txBox="1"/>
          <p:nvPr/>
        </p:nvSpPr>
        <p:spPr>
          <a:xfrm>
            <a:off x="4329867" y="3047579"/>
            <a:ext cx="353226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  <a:hlinkClick r:id="rId3"/>
              </a:rPr>
              <a:t>https://doi.org/10.1038/s41598-022-18083-1</a:t>
            </a:r>
            <a:r>
              <a:rPr lang="ru-RU" sz="12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683AD3A-CC4A-DCA9-10B3-4B711FAE4EC0}"/>
              </a:ext>
            </a:extLst>
          </p:cNvPr>
          <p:cNvSpPr txBox="1"/>
          <p:nvPr/>
        </p:nvSpPr>
        <p:spPr>
          <a:xfrm>
            <a:off x="9124811" y="5804800"/>
            <a:ext cx="229648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b="0" i="0" u="none" strike="noStrike" dirty="0">
                <a:solidFill>
                  <a:srgbClr val="595959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  <a:hlinkClick r:id="rId4"/>
              </a:rPr>
              <a:t>DOI: 10.1126/science.abj6511</a:t>
            </a:r>
            <a:endParaRPr lang="ru-RU" sz="1200" dirty="0">
              <a:latin typeface="Inter" panose="020B0502030000000004" pitchFamily="34" charset="0"/>
              <a:ea typeface="Inter" panose="020B0502030000000004" pitchFamily="34" charset="0"/>
              <a:cs typeface="Inter" panose="020B05020300000000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A5E5DE6-3380-918F-3967-3ADB9A9F6BBD}"/>
              </a:ext>
            </a:extLst>
          </p:cNvPr>
          <p:cNvSpPr txBox="1"/>
          <p:nvPr/>
        </p:nvSpPr>
        <p:spPr>
          <a:xfrm>
            <a:off x="120899" y="3047579"/>
            <a:ext cx="338105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dirty="0">
                <a:solidFill>
                  <a:srgbClr val="222222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  <a:hlinkClick r:id="rId5"/>
              </a:rPr>
              <a:t>https://doi.org/10.1038/s41524-020-0310-0</a:t>
            </a:r>
            <a:r>
              <a:rPr lang="ru-RU" sz="1200" b="0" i="0" dirty="0">
                <a:solidFill>
                  <a:srgbClr val="222222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 </a:t>
            </a:r>
            <a:endParaRPr lang="ru-RU" sz="1200" dirty="0">
              <a:latin typeface="Inter" panose="020B0502030000000004" pitchFamily="34" charset="0"/>
              <a:ea typeface="Inter" panose="020B0502030000000004" pitchFamily="34" charset="0"/>
              <a:cs typeface="Inter" panose="020B0502030000000004" pitchFamily="34" charset="0"/>
            </a:endParaRPr>
          </a:p>
        </p:txBody>
      </p:sp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0598E487-6FBA-2F02-3297-F6917E9357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899" y="841853"/>
            <a:ext cx="3574010" cy="2134811"/>
          </a:xfrm>
          <a:prstGeom prst="rect">
            <a:avLst/>
          </a:prstGeom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10D3344C-DEA0-9E20-C7D1-2078A8EF196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81135" y="203752"/>
            <a:ext cx="4286749" cy="2788428"/>
          </a:xfrm>
          <a:prstGeom prst="rect">
            <a:avLst/>
          </a:prstGeom>
        </p:spPr>
      </p:pic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CD6B9DF7-822B-8A3C-F509-47C70C26095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54110" y="117321"/>
            <a:ext cx="3837890" cy="5551083"/>
          </a:xfrm>
          <a:prstGeom prst="rect">
            <a:avLst/>
          </a:prstGeom>
        </p:spPr>
      </p:pic>
      <p:graphicFrame>
        <p:nvGraphicFramePr>
          <p:cNvPr id="35" name="Таблица 34">
            <a:extLst>
              <a:ext uri="{FF2B5EF4-FFF2-40B4-BE49-F238E27FC236}">
                <a16:creationId xmlns:a16="http://schemas.microsoft.com/office/drawing/2014/main" id="{ED47E787-CDF0-32CD-8ED2-52136316D6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3544581"/>
              </p:ext>
            </p:extLst>
          </p:nvPr>
        </p:nvGraphicFramePr>
        <p:xfrm>
          <a:off x="243888" y="6377249"/>
          <a:ext cx="4286749" cy="276999"/>
        </p:xfrm>
        <a:graphic>
          <a:graphicData uri="http://schemas.openxmlformats.org/drawingml/2006/table">
            <a:tbl>
              <a:tblPr/>
              <a:tblGrid>
                <a:gridCol w="4286749">
                  <a:extLst>
                    <a:ext uri="{9D8B030D-6E8A-4147-A177-3AD203B41FA5}">
                      <a16:colId xmlns:a16="http://schemas.microsoft.com/office/drawing/2014/main" val="1418832517"/>
                    </a:ext>
                  </a:extLst>
                </a:gridCol>
              </a:tblGrid>
              <a:tr h="276999">
                <a:tc>
                  <a:txBody>
                    <a:bodyPr/>
                    <a:lstStyle/>
                    <a:p>
                      <a:pPr fontAlgn="t"/>
                      <a:r>
                        <a:rPr lang="en-US" sz="1200" b="0" u="none" strike="noStrike" dirty="0">
                          <a:effectLst/>
                          <a:latin typeface="Inter" panose="020B0502030000000004" pitchFamily="34" charset="0"/>
                          <a:ea typeface="Inter" panose="020B0502030000000004" pitchFamily="34" charset="0"/>
                          <a:cs typeface="Inter" panose="020B0502030000000004" pitchFamily="34" charset="0"/>
                          <a:hlinkClick r:id="rId9"/>
                        </a:rPr>
                        <a:t>https://doi.org/10.48550/arXiv.2203.02540</a:t>
                      </a:r>
                      <a:endParaRPr lang="en-US" sz="1200" dirty="0">
                        <a:effectLst/>
                        <a:latin typeface="Inter" panose="020B0502030000000004" pitchFamily="34" charset="0"/>
                        <a:ea typeface="Inter" panose="020B0502030000000004" pitchFamily="34" charset="0"/>
                        <a:cs typeface="Inter" panose="020B0502030000000004" pitchFamily="34" charset="0"/>
                      </a:endParaRPr>
                    </a:p>
                  </a:txBody>
                  <a:tcPr marR="4953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8977085"/>
                  </a:ext>
                </a:extLst>
              </a:tr>
            </a:tbl>
          </a:graphicData>
        </a:graphic>
      </p:graphicFrame>
      <p:pic>
        <p:nvPicPr>
          <p:cNvPr id="37" name="Рисунок 36">
            <a:extLst>
              <a:ext uri="{FF2B5EF4-FFF2-40B4-BE49-F238E27FC236}">
                <a16:creationId xmlns:a16="http://schemas.microsoft.com/office/drawing/2014/main" id="{423447FB-7444-E3E0-6210-7569A066811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0899" y="3758050"/>
            <a:ext cx="5990696" cy="2449710"/>
          </a:xfrm>
          <a:prstGeom prst="rect">
            <a:avLst/>
          </a:prstGeom>
        </p:spPr>
      </p:pic>
      <p:pic>
        <p:nvPicPr>
          <p:cNvPr id="41" name="Рисунок 40">
            <a:extLst>
              <a:ext uri="{FF2B5EF4-FFF2-40B4-BE49-F238E27FC236}">
                <a16:creationId xmlns:a16="http://schemas.microsoft.com/office/drawing/2014/main" id="{A190C968-2405-9659-47C8-649EDF9CB7B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265037" y="6023540"/>
            <a:ext cx="2902847" cy="707417"/>
          </a:xfrm>
          <a:prstGeom prst="rect">
            <a:avLst/>
          </a:prstGeom>
        </p:spPr>
      </p:pic>
      <p:sp>
        <p:nvSpPr>
          <p:cNvPr id="43" name="Заголовок 1">
            <a:extLst>
              <a:ext uri="{FF2B5EF4-FFF2-40B4-BE49-F238E27FC236}">
                <a16:creationId xmlns:a16="http://schemas.microsoft.com/office/drawing/2014/main" id="{06054FF8-3AB8-9100-8C15-B05C8BAD3DF3}"/>
              </a:ext>
            </a:extLst>
          </p:cNvPr>
          <p:cNvSpPr txBox="1">
            <a:spLocks/>
          </p:cNvSpPr>
          <p:nvPr/>
        </p:nvSpPr>
        <p:spPr>
          <a:xfrm>
            <a:off x="418943" y="292028"/>
            <a:ext cx="10801350" cy="2769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2800" kern="120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defRPr>
            </a:lvl1pPr>
          </a:lstStyle>
          <a:p>
            <a:r>
              <a:rPr lang="ru-RU" sz="2000" b="1" dirty="0"/>
              <a:t>Мотивация</a:t>
            </a:r>
          </a:p>
        </p:txBody>
      </p:sp>
      <p:sp>
        <p:nvSpPr>
          <p:cNvPr id="4" name="Номер слайда 1">
            <a:extLst>
              <a:ext uri="{FF2B5EF4-FFF2-40B4-BE49-F238E27FC236}">
                <a16:creationId xmlns:a16="http://schemas.microsoft.com/office/drawing/2014/main" id="{D334B537-C10E-36C1-D32D-178157F10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5998" y="6550223"/>
            <a:ext cx="600455" cy="215444"/>
          </a:xfrm>
        </p:spPr>
        <p:txBody>
          <a:bodyPr/>
          <a:lstStyle/>
          <a:p>
            <a:fld id="{BB144CBE-8549-0F41-A10E-99F26268CFAC}" type="slidenum">
              <a:rPr lang="ru-RU" sz="1400" b="1" smtClean="0">
                <a:solidFill>
                  <a:schemeClr val="tx1"/>
                </a:solidFill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pPr/>
              <a:t>5</a:t>
            </a:fld>
            <a:endParaRPr lang="ru-RU" sz="1400" b="1" dirty="0">
              <a:solidFill>
                <a:schemeClr val="tx1"/>
              </a:solidFill>
              <a:latin typeface="Inter" panose="020B0502030000000004" pitchFamily="34" charset="0"/>
              <a:ea typeface="Inter" panose="020B0502030000000004" pitchFamily="34" charset="0"/>
              <a:cs typeface="Inter" panose="020B050203000000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9132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FF1EFC1-D1B8-C150-310A-5C0F750BEF6E}"/>
              </a:ext>
            </a:extLst>
          </p:cNvPr>
          <p:cNvSpPr txBox="1">
            <a:spLocks/>
          </p:cNvSpPr>
          <p:nvPr/>
        </p:nvSpPr>
        <p:spPr>
          <a:xfrm>
            <a:off x="418943" y="292028"/>
            <a:ext cx="10801350" cy="2769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2800" kern="120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defRPr>
            </a:lvl1pPr>
          </a:lstStyle>
          <a:p>
            <a:r>
              <a:rPr lang="ru-RU" sz="2000" b="1" dirty="0"/>
              <a:t>Постановка задачи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DB85B99-C8DE-E8BB-A4B3-8B820FDCE692}"/>
              </a:ext>
            </a:extLst>
          </p:cNvPr>
          <p:cNvSpPr txBox="1"/>
          <p:nvPr/>
        </p:nvSpPr>
        <p:spPr>
          <a:xfrm>
            <a:off x="548640" y="1155644"/>
            <a:ext cx="11379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b="1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Цель</a:t>
            </a:r>
            <a:r>
              <a:rPr lang="en-US" b="1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:</a:t>
            </a:r>
            <a:endParaRPr lang="ru-RU" b="1" dirty="0">
              <a:latin typeface="Inter" panose="020B0502030000000004" pitchFamily="34" charset="0"/>
              <a:ea typeface="Inter" panose="020B0502030000000004" pitchFamily="34" charset="0"/>
              <a:cs typeface="Inter" panose="020B0502030000000004" pitchFamily="34" charset="0"/>
            </a:endParaRPr>
          </a:p>
          <a:p>
            <a:pPr algn="just"/>
            <a:endParaRPr lang="en-US" dirty="0">
              <a:latin typeface="Inter" panose="020B0502030000000004" pitchFamily="34" charset="0"/>
              <a:ea typeface="Inter" panose="020B0502030000000004" pitchFamily="34" charset="0"/>
              <a:cs typeface="Inter" panose="020B0502030000000004" pitchFamily="34" charset="0"/>
            </a:endParaRPr>
          </a:p>
          <a:p>
            <a:pPr algn="just"/>
            <a:r>
              <a:rPr lang="ru-RU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Найти аналитический вид существующего </a:t>
            </a:r>
            <a:r>
              <a:rPr lang="ru-RU" dirty="0" err="1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нейросетевого</a:t>
            </a:r>
            <a:r>
              <a:rPr lang="ru-RU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 обменно-корреляционного функционала, используя модели символьной регрессии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46DA88-4051-E6DD-FBBB-C68FCEB26C33}"/>
              </a:ext>
            </a:extLst>
          </p:cNvPr>
          <p:cNvSpPr txBox="1"/>
          <p:nvPr/>
        </p:nvSpPr>
        <p:spPr>
          <a:xfrm>
            <a:off x="553115" y="2887684"/>
            <a:ext cx="1103609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b="1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Задачи</a:t>
            </a:r>
            <a:r>
              <a:rPr lang="en-US" b="1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:</a:t>
            </a:r>
            <a:endParaRPr lang="ru-RU" b="1" dirty="0">
              <a:latin typeface="Inter" panose="020B0502030000000004" pitchFamily="34" charset="0"/>
              <a:ea typeface="Inter" panose="020B0502030000000004" pitchFamily="34" charset="0"/>
              <a:cs typeface="Inter" panose="020B0502030000000004" pitchFamily="34" charset="0"/>
            </a:endParaRPr>
          </a:p>
          <a:p>
            <a:pPr algn="just"/>
            <a:endParaRPr lang="ru-RU" dirty="0">
              <a:latin typeface="Inter" panose="020B0502030000000004" pitchFamily="34" charset="0"/>
              <a:ea typeface="Inter" panose="020B0502030000000004" pitchFamily="34" charset="0"/>
              <a:cs typeface="Inter" panose="020B05020300000000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Получить аналитические выражения известных обменно-корреляционных функционалов с помощью существующих алгоритмов символьной регрессии и оценить их эффективность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;</a:t>
            </a:r>
            <a:endParaRPr lang="ru-RU" dirty="0">
              <a:latin typeface="Inter" panose="020B0502030000000004" pitchFamily="34" charset="0"/>
              <a:ea typeface="Inter" panose="020B0502030000000004" pitchFamily="34" charset="0"/>
              <a:cs typeface="Inter" panose="020B05020300000000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ru-RU" dirty="0">
              <a:latin typeface="Inter" panose="020B0502030000000004" pitchFamily="34" charset="0"/>
              <a:ea typeface="Inter" panose="020B0502030000000004" pitchFamily="34" charset="0"/>
              <a:cs typeface="Inter" panose="020B05020300000000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Аппроксимировать существующий </a:t>
            </a:r>
            <a:r>
              <a:rPr lang="ru-RU" dirty="0" err="1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нейросетевой</a:t>
            </a:r>
            <a:r>
              <a:rPr lang="ru-RU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 обменно-корреляционный функционал с помощью моделей символьной регрессии, оценить качество полученного выражения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;</a:t>
            </a:r>
            <a:endParaRPr lang="ru-RU" dirty="0">
              <a:latin typeface="Inter" panose="020B0502030000000004" pitchFamily="34" charset="0"/>
              <a:ea typeface="Inter" panose="020B0502030000000004" pitchFamily="34" charset="0"/>
              <a:cs typeface="Inter" panose="020B05020300000000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ru-RU" dirty="0">
              <a:latin typeface="Inter" panose="020B0502030000000004" pitchFamily="34" charset="0"/>
              <a:ea typeface="Inter" panose="020B0502030000000004" pitchFamily="34" charset="0"/>
              <a:cs typeface="Inter" panose="020B05020300000000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Сделать расчет полной энергии модельной системы в основном состоянии (молекула 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H</a:t>
            </a:r>
            <a:r>
              <a:rPr lang="en-US" baseline="-250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2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O)</a:t>
            </a:r>
            <a:r>
              <a:rPr lang="ru-RU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, используя полученный аналитический вид обменно-корреляционного потенциала, и сравнить со значением, рассчитанным </a:t>
            </a:r>
            <a:r>
              <a:rPr lang="en-US" i="1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ab initio.</a:t>
            </a:r>
            <a:endParaRPr lang="ru-RU" i="1" dirty="0">
              <a:latin typeface="Inter" panose="020B0502030000000004" pitchFamily="34" charset="0"/>
              <a:ea typeface="Inter" panose="020B0502030000000004" pitchFamily="34" charset="0"/>
              <a:cs typeface="Inter" panose="020B0502030000000004" pitchFamily="34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7C02B0E-195B-1CE8-05A6-72612036EB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4771" y="1204786"/>
            <a:ext cx="268344" cy="268344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7F9202E-BF1C-E856-8431-2C9C1EABE9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4771" y="2942590"/>
            <a:ext cx="268344" cy="268344"/>
          </a:xfrm>
          <a:prstGeom prst="rect">
            <a:avLst/>
          </a:prstGeom>
        </p:spPr>
      </p:pic>
      <p:sp>
        <p:nvSpPr>
          <p:cNvPr id="9" name="Номер слайда 1">
            <a:extLst>
              <a:ext uri="{FF2B5EF4-FFF2-40B4-BE49-F238E27FC236}">
                <a16:creationId xmlns:a16="http://schemas.microsoft.com/office/drawing/2014/main" id="{CB8A3949-EAD1-D0A8-E1E4-D7F1A5E35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5998" y="6550223"/>
            <a:ext cx="600455" cy="215444"/>
          </a:xfrm>
        </p:spPr>
        <p:txBody>
          <a:bodyPr/>
          <a:lstStyle/>
          <a:p>
            <a:fld id="{BB144CBE-8549-0F41-A10E-99F26268CFAC}" type="slidenum">
              <a:rPr lang="ru-RU" sz="1400" b="1" smtClean="0">
                <a:solidFill>
                  <a:schemeClr val="tx1"/>
                </a:solidFill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pPr/>
              <a:t>6</a:t>
            </a:fld>
            <a:endParaRPr lang="ru-RU" sz="1400" b="1" dirty="0">
              <a:solidFill>
                <a:schemeClr val="tx1"/>
              </a:solidFill>
              <a:latin typeface="Inter" panose="020B0502030000000004" pitchFamily="34" charset="0"/>
              <a:ea typeface="Inter" panose="020B0502030000000004" pitchFamily="34" charset="0"/>
              <a:cs typeface="Inter" panose="020B050203000000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41815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E9B860B-9FE4-2E45-89F1-5D52A5318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4800" dirty="0"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Обзор методов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F11CB96-848A-8A44-9057-2CA2CD97A8C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02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613449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4ADFBF00-7FCE-D480-CA76-C7AE0E7A3F36}"/>
              </a:ext>
            </a:extLst>
          </p:cNvPr>
          <p:cNvSpPr txBox="1">
            <a:spLocks/>
          </p:cNvSpPr>
          <p:nvPr/>
        </p:nvSpPr>
        <p:spPr>
          <a:xfrm>
            <a:off x="418943" y="292028"/>
            <a:ext cx="10801350" cy="2769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2800" kern="120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defRPr>
            </a:lvl1pPr>
          </a:lstStyle>
          <a:p>
            <a:r>
              <a:rPr lang="ru-RU" sz="2000" b="1" dirty="0"/>
              <a:t>Генетический алгоритм</a:t>
            </a:r>
            <a:r>
              <a:rPr lang="en-US" sz="2000" b="1" dirty="0"/>
              <a:t> </a:t>
            </a:r>
            <a:r>
              <a:rPr lang="en-US" sz="2000" b="1" dirty="0" err="1"/>
              <a:t>gplearn</a:t>
            </a:r>
            <a:endParaRPr lang="ru-RU" sz="20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B7858C-357E-D770-D2B5-602998DA7EAE}"/>
              </a:ext>
            </a:extLst>
          </p:cNvPr>
          <p:cNvSpPr txBox="1"/>
          <p:nvPr/>
        </p:nvSpPr>
        <p:spPr>
          <a:xfrm>
            <a:off x="0" y="6565972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  <a:hlinkClick r:id="rId2"/>
              </a:rPr>
              <a:t>https://gplearn.readthedocs.io/en/stable/index.html</a:t>
            </a:r>
            <a:r>
              <a:rPr lang="en-US" sz="12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 </a:t>
            </a:r>
            <a:endParaRPr lang="ru-RU" sz="1200" dirty="0">
              <a:latin typeface="Inter" panose="020B0502030000000004" pitchFamily="34" charset="0"/>
              <a:ea typeface="Inter" panose="020B0502030000000004" pitchFamily="34" charset="0"/>
              <a:cs typeface="Inter" panose="020B0502030000000004" pitchFamily="34" charset="0"/>
            </a:endParaRPr>
          </a:p>
        </p:txBody>
      </p:sp>
      <p:pic>
        <p:nvPicPr>
          <p:cNvPr id="6149" name="Picture 5">
            <a:extLst>
              <a:ext uri="{FF2B5EF4-FFF2-40B4-BE49-F238E27FC236}">
                <a16:creationId xmlns:a16="http://schemas.microsoft.com/office/drawing/2014/main" id="{8D5A5F49-58F3-EFD0-A6DF-A9F436F272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9680" y="948452"/>
            <a:ext cx="4249131" cy="4649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166F211-4390-D69A-18AB-47A231C394E6}"/>
              </a:ext>
            </a:extLst>
          </p:cNvPr>
          <p:cNvSpPr txBox="1"/>
          <p:nvPr/>
        </p:nvSpPr>
        <p:spPr>
          <a:xfrm>
            <a:off x="8509000" y="5632549"/>
            <a:ext cx="28535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u="none" strike="noStrike" dirty="0">
                <a:solidFill>
                  <a:srgbClr val="006FCA"/>
                </a:solidFill>
                <a:effectLst/>
                <a:latin typeface="Inter" panose="020B0502030000000004" pitchFamily="34" charset="0"/>
                <a:hlinkClick r:id="rId4"/>
              </a:rPr>
              <a:t>https://doi.org/10.1557/mrc.2019.85</a:t>
            </a:r>
            <a:endParaRPr lang="ru-RU" sz="1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4D8E916-1979-25B7-E923-91E33EA12217}"/>
              </a:ext>
            </a:extLst>
          </p:cNvPr>
          <p:cNvSpPr txBox="1"/>
          <p:nvPr/>
        </p:nvSpPr>
        <p:spPr>
          <a:xfrm>
            <a:off x="642463" y="1762942"/>
            <a:ext cx="6957217" cy="27699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>
              <a:spcBef>
                <a:spcPts val="0"/>
              </a:spcBef>
              <a:spcAft>
                <a:spcPts val="1200"/>
              </a:spcAft>
            </a:pPr>
            <a:r>
              <a:rPr lang="ru-RU" sz="1800" b="0" i="0" u="none" strike="noStrike" dirty="0">
                <a:solidFill>
                  <a:srgbClr val="404040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Есть возможность задавать произвольные базисные функции</a:t>
            </a:r>
          </a:p>
          <a:p>
            <a:pPr rtl="0" fontAlgn="base">
              <a:spcBef>
                <a:spcPts val="0"/>
              </a:spcBef>
              <a:spcAft>
                <a:spcPts val="1200"/>
              </a:spcAft>
            </a:pPr>
            <a:r>
              <a:rPr lang="ru-RU" sz="1800" b="0" i="0" u="none" strike="noStrike" dirty="0">
                <a:solidFill>
                  <a:srgbClr val="404040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Возможность контролировать сложность аппроксимирующей формулы</a:t>
            </a:r>
            <a:endParaRPr lang="ru-RU" b="0" dirty="0">
              <a:effectLst/>
              <a:latin typeface="Inter" panose="020B0502030000000004" pitchFamily="34" charset="0"/>
              <a:ea typeface="Inter" panose="020B0502030000000004" pitchFamily="34" charset="0"/>
              <a:cs typeface="Inter" panose="020B0502030000000004" pitchFamily="34" charset="0"/>
            </a:endParaRPr>
          </a:p>
          <a:p>
            <a:pPr rtl="0" fontAlgn="base">
              <a:spcBef>
                <a:spcPts val="0"/>
              </a:spcBef>
              <a:spcAft>
                <a:spcPts val="1200"/>
              </a:spcAft>
            </a:pPr>
            <a:r>
              <a:rPr lang="ru-RU" sz="1800" b="0" i="0" u="none" strike="noStrike" dirty="0">
                <a:solidFill>
                  <a:srgbClr val="404040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Получение лучшего в сравнении с имеющимися решения, а не оптимального</a:t>
            </a:r>
          </a:p>
          <a:p>
            <a:pPr rtl="0">
              <a:spcBef>
                <a:spcPts val="0"/>
              </a:spcBef>
              <a:spcAft>
                <a:spcPts val="1200"/>
              </a:spcAft>
            </a:pPr>
            <a:br>
              <a:rPr lang="ru-RU" b="0" dirty="0"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</a:br>
            <a:r>
              <a:rPr lang="ru-RU" sz="1800" b="0" i="0" u="none" strike="noStrike" dirty="0">
                <a:solidFill>
                  <a:srgbClr val="404040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Использовали библиотеку </a:t>
            </a:r>
            <a:r>
              <a:rPr lang="ru-RU" sz="1800" b="0" i="0" u="none" strike="noStrike" dirty="0" err="1">
                <a:solidFill>
                  <a:srgbClr val="000000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gplearn</a:t>
            </a:r>
            <a:endParaRPr lang="ru-RU" dirty="0">
              <a:latin typeface="Inter" panose="020B0502030000000004" pitchFamily="34" charset="0"/>
              <a:ea typeface="Inter" panose="020B0502030000000004" pitchFamily="34" charset="0"/>
              <a:cs typeface="Inter" panose="020B0502030000000004" pitchFamily="34" charset="0"/>
            </a:endParaRPr>
          </a:p>
        </p:txBody>
      </p:sp>
      <p:pic>
        <p:nvPicPr>
          <p:cNvPr id="6151" name="Picture 7">
            <a:extLst>
              <a:ext uri="{FF2B5EF4-FFF2-40B4-BE49-F238E27FC236}">
                <a16:creationId xmlns:a16="http://schemas.microsoft.com/office/drawing/2014/main" id="{A2D8CD28-71DB-3067-ACD9-2FDD8898E8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528" y="5225122"/>
            <a:ext cx="4576481" cy="1348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A2041D94-2F5D-686B-5612-F285102A8AE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22953" y="1939473"/>
            <a:ext cx="268344" cy="275597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FAAA5BF4-7E74-F2EC-BE0D-59AA3519716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22953" y="2649962"/>
            <a:ext cx="268344" cy="275597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A2C55129-53EF-5867-4521-46EFD264EBC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37457" y="3302080"/>
            <a:ext cx="253840" cy="253840"/>
          </a:xfrm>
          <a:prstGeom prst="rect">
            <a:avLst/>
          </a:prstGeom>
        </p:spPr>
      </p:pic>
      <p:sp>
        <p:nvSpPr>
          <p:cNvPr id="3" name="Номер слайда 1">
            <a:extLst>
              <a:ext uri="{FF2B5EF4-FFF2-40B4-BE49-F238E27FC236}">
                <a16:creationId xmlns:a16="http://schemas.microsoft.com/office/drawing/2014/main" id="{AA9A20A6-133F-EAB5-A351-46B2E3E852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5998" y="6550223"/>
            <a:ext cx="600455" cy="215444"/>
          </a:xfrm>
        </p:spPr>
        <p:txBody>
          <a:bodyPr/>
          <a:lstStyle/>
          <a:p>
            <a:fld id="{BB144CBE-8549-0F41-A10E-99F26268CFAC}" type="slidenum">
              <a:rPr lang="ru-RU" sz="1400" b="1" smtClean="0">
                <a:solidFill>
                  <a:schemeClr val="tx1"/>
                </a:solidFill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pPr/>
              <a:t>8</a:t>
            </a:fld>
            <a:endParaRPr lang="ru-RU" sz="1400" b="1" dirty="0">
              <a:solidFill>
                <a:schemeClr val="tx1"/>
              </a:solidFill>
              <a:latin typeface="Inter" panose="020B0502030000000004" pitchFamily="34" charset="0"/>
              <a:ea typeface="Inter" panose="020B0502030000000004" pitchFamily="34" charset="0"/>
              <a:cs typeface="Inter" panose="020B050203000000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29444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EE9E8D3-8C92-8C24-3D1F-797E58194E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697" y="632409"/>
            <a:ext cx="10492932" cy="2762068"/>
          </a:xfrm>
          <a:prstGeom prst="rect">
            <a:avLst/>
          </a:prstGeom>
        </p:spPr>
      </p:pic>
      <p:graphicFrame>
        <p:nvGraphicFramePr>
          <p:cNvPr id="5" name="Таблица 4">
            <a:extLst>
              <a:ext uri="{FF2B5EF4-FFF2-40B4-BE49-F238E27FC236}">
                <a16:creationId xmlns:a16="http://schemas.microsoft.com/office/drawing/2014/main" id="{D97C0446-C555-CA5C-1305-1036C2181F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1801937"/>
              </p:ext>
            </p:extLst>
          </p:nvPr>
        </p:nvGraphicFramePr>
        <p:xfrm>
          <a:off x="7569200" y="5532314"/>
          <a:ext cx="2138680" cy="276868"/>
        </p:xfrm>
        <a:graphic>
          <a:graphicData uri="http://schemas.openxmlformats.org/drawingml/2006/table">
            <a:tbl>
              <a:tblPr/>
              <a:tblGrid>
                <a:gridCol w="2138680">
                  <a:extLst>
                    <a:ext uri="{9D8B030D-6E8A-4147-A177-3AD203B41FA5}">
                      <a16:colId xmlns:a16="http://schemas.microsoft.com/office/drawing/2014/main" val="2066281442"/>
                    </a:ext>
                  </a:extLst>
                </a:gridCol>
              </a:tblGrid>
              <a:tr h="276868">
                <a:tc>
                  <a:txBody>
                    <a:bodyPr/>
                    <a:lstStyle/>
                    <a:p>
                      <a:pPr fontAlgn="t"/>
                      <a:r>
                        <a:rPr lang="en-US" sz="1200" b="0" u="none" strike="noStrike" dirty="0">
                          <a:effectLst/>
                          <a:latin typeface="Inter" panose="020B0502030000000004" pitchFamily="34" charset="0"/>
                          <a:ea typeface="Inter" panose="020B0502030000000004" pitchFamily="34" charset="0"/>
                          <a:cs typeface="Inter" panose="020B0502030000000004" pitchFamily="34" charset="0"/>
                          <a:hlinkClick r:id="rId3"/>
                        </a:rPr>
                        <a:t>arXiv:2204.10532</a:t>
                      </a:r>
                      <a:endParaRPr lang="en-US" sz="1200" dirty="0">
                        <a:effectLst/>
                        <a:latin typeface="Inter" panose="020B0502030000000004" pitchFamily="34" charset="0"/>
                        <a:ea typeface="Inter" panose="020B0502030000000004" pitchFamily="34" charset="0"/>
                        <a:cs typeface="Inter" panose="020B0502030000000004" pitchFamily="34" charset="0"/>
                      </a:endParaRPr>
                    </a:p>
                  </a:txBody>
                  <a:tcPr marR="4953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5241310"/>
                  </a:ext>
                </a:extLst>
              </a:tr>
            </a:tbl>
          </a:graphicData>
        </a:graphic>
      </p:graphicFrame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30C940F-738C-9262-9951-48CE4770C11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9355" b="23192"/>
          <a:stretch/>
        </p:blipFill>
        <p:spPr>
          <a:xfrm>
            <a:off x="7569200" y="4377880"/>
            <a:ext cx="4065198" cy="10160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9497C2B-646C-EE65-8231-C31B65352D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560" y="3435336"/>
            <a:ext cx="7122160" cy="312859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F030AC1-A9B4-DD0C-8484-20BB34B7DA1F}"/>
              </a:ext>
            </a:extLst>
          </p:cNvPr>
          <p:cNvSpPr txBox="1"/>
          <p:nvPr/>
        </p:nvSpPr>
        <p:spPr>
          <a:xfrm>
            <a:off x="7569200" y="5809182"/>
            <a:ext cx="56794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  <a:hlinkClick r:id="rId6"/>
              </a:rPr>
              <a:t>https://github.com/facebookresearch/symbolicregression</a:t>
            </a:r>
            <a:r>
              <a:rPr lang="en-US" sz="12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 </a:t>
            </a:r>
            <a:endParaRPr lang="ru-RU" sz="1200" dirty="0">
              <a:latin typeface="Inter" panose="020B0502030000000004" pitchFamily="34" charset="0"/>
              <a:ea typeface="Inter" panose="020B0502030000000004" pitchFamily="34" charset="0"/>
              <a:cs typeface="Inter" panose="020B0502030000000004" pitchFamily="34" charset="0"/>
            </a:endParaRPr>
          </a:p>
        </p:txBody>
      </p:sp>
      <p:sp>
        <p:nvSpPr>
          <p:cNvPr id="13" name="Заголовок 1">
            <a:extLst>
              <a:ext uri="{FF2B5EF4-FFF2-40B4-BE49-F238E27FC236}">
                <a16:creationId xmlns:a16="http://schemas.microsoft.com/office/drawing/2014/main" id="{F766115C-E3AE-C41A-3A37-958F7BB4E234}"/>
              </a:ext>
            </a:extLst>
          </p:cNvPr>
          <p:cNvSpPr txBox="1">
            <a:spLocks/>
          </p:cNvSpPr>
          <p:nvPr/>
        </p:nvSpPr>
        <p:spPr>
          <a:xfrm>
            <a:off x="418943" y="292028"/>
            <a:ext cx="10801350" cy="2769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2800" kern="120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defRPr>
            </a:lvl1pPr>
          </a:lstStyle>
          <a:p>
            <a:r>
              <a:rPr lang="en-US" sz="2000" b="1" dirty="0"/>
              <a:t>End-to-end symbolic regression with transformers</a:t>
            </a:r>
          </a:p>
        </p:txBody>
      </p:sp>
      <p:sp>
        <p:nvSpPr>
          <p:cNvPr id="3" name="Номер слайда 1">
            <a:extLst>
              <a:ext uri="{FF2B5EF4-FFF2-40B4-BE49-F238E27FC236}">
                <a16:creationId xmlns:a16="http://schemas.microsoft.com/office/drawing/2014/main" id="{991ADA96-33E2-11BE-7615-E9BF96DE3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5998" y="6550223"/>
            <a:ext cx="600455" cy="215444"/>
          </a:xfrm>
        </p:spPr>
        <p:txBody>
          <a:bodyPr/>
          <a:lstStyle/>
          <a:p>
            <a:fld id="{BB144CBE-8549-0F41-A10E-99F26268CFAC}" type="slidenum">
              <a:rPr lang="ru-RU" sz="1400" b="1" smtClean="0">
                <a:solidFill>
                  <a:schemeClr val="tx1"/>
                </a:solidFill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pPr/>
              <a:t>9</a:t>
            </a:fld>
            <a:endParaRPr lang="ru-RU" sz="1400" b="1" dirty="0">
              <a:solidFill>
                <a:schemeClr val="tx1"/>
              </a:solidFill>
              <a:latin typeface="Inter" panose="020B0502030000000004" pitchFamily="34" charset="0"/>
              <a:ea typeface="Inter" panose="020B0502030000000004" pitchFamily="34" charset="0"/>
              <a:cs typeface="Inter" panose="020B050203000000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3871795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AIRI Summer School">
      <a:dk1>
        <a:srgbClr val="000000"/>
      </a:dk1>
      <a:lt1>
        <a:srgbClr val="FFFFFF"/>
      </a:lt1>
      <a:dk2>
        <a:srgbClr val="44546A"/>
      </a:dk2>
      <a:lt2>
        <a:srgbClr val="F6F2EC"/>
      </a:lt2>
      <a:accent1>
        <a:srgbClr val="4FBFFE"/>
      </a:accent1>
      <a:accent2>
        <a:srgbClr val="9387F9"/>
      </a:accent2>
      <a:accent3>
        <a:srgbClr val="1D51C8"/>
      </a:accent3>
      <a:accent4>
        <a:srgbClr val="FFCF27"/>
      </a:accent4>
      <a:accent5>
        <a:srgbClr val="3ECFB9"/>
      </a:accent5>
      <a:accent6>
        <a:srgbClr val="F2D9BF"/>
      </a:accent6>
      <a:hlink>
        <a:srgbClr val="3ECFB9"/>
      </a:hlink>
      <a:folHlink>
        <a:srgbClr val="3ECFB9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3029</TotalTime>
  <Words>1004</Words>
  <Application>Microsoft Office PowerPoint</Application>
  <PresentationFormat>Широкоэкранный</PresentationFormat>
  <Paragraphs>186</Paragraphs>
  <Slides>19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19</vt:i4>
      </vt:variant>
    </vt:vector>
  </HeadingPairs>
  <TitlesOfParts>
    <vt:vector size="25" baseType="lpstr">
      <vt:lpstr>Arial</vt:lpstr>
      <vt:lpstr>Calibri</vt:lpstr>
      <vt:lpstr>Cambria Math</vt:lpstr>
      <vt:lpstr>Inter</vt:lpstr>
      <vt:lpstr>Inter Medium</vt:lpstr>
      <vt:lpstr>Тема Office</vt:lpstr>
      <vt:lpstr>Аппроксимация обменно-корреляционных функционалов в квантовой химии математическими выражениями с помощью символьной регрессии </vt:lpstr>
      <vt:lpstr>Содержание</vt:lpstr>
      <vt:lpstr>Введение</vt:lpstr>
      <vt:lpstr>Презентация PowerPoint</vt:lpstr>
      <vt:lpstr>Презентация PowerPoint</vt:lpstr>
      <vt:lpstr>Презентация PowerPoint</vt:lpstr>
      <vt:lpstr>Обзор методов</vt:lpstr>
      <vt:lpstr>Презентация PowerPoint</vt:lpstr>
      <vt:lpstr>Презентация PowerPoint</vt:lpstr>
      <vt:lpstr>Экспериментальная часть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Выводы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kira.illlarionova@gmail.com</dc:creator>
  <cp:lastModifiedBy>Ким Павел Вячеславович</cp:lastModifiedBy>
  <cp:revision>58</cp:revision>
  <dcterms:created xsi:type="dcterms:W3CDTF">2022-06-14T18:03:23Z</dcterms:created>
  <dcterms:modified xsi:type="dcterms:W3CDTF">2023-07-28T19:05:15Z</dcterms:modified>
</cp:coreProperties>
</file>